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9"/>
  </p:notesMasterIdLst>
  <p:handoutMasterIdLst>
    <p:handoutMasterId r:id="rId10"/>
  </p:handoutMasterIdLst>
  <p:sldIdLst>
    <p:sldId id="417" r:id="rId2"/>
    <p:sldId id="419" r:id="rId3"/>
    <p:sldId id="427" r:id="rId4"/>
    <p:sldId id="420" r:id="rId5"/>
    <p:sldId id="428" r:id="rId6"/>
    <p:sldId id="423" r:id="rId7"/>
    <p:sldId id="42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BED0"/>
    <a:srgbClr val="FDD2CF"/>
    <a:srgbClr val="DE586E"/>
    <a:srgbClr val="F08493"/>
    <a:srgbClr val="AF7194"/>
    <a:srgbClr val="DEC4D3"/>
    <a:srgbClr val="FEE8E6"/>
    <a:srgbClr val="FA877E"/>
    <a:srgbClr val="FCBBB6"/>
    <a:srgbClr val="FB9E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49" autoAdjust="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462D74-2934-421D-853C-5E2054A95E3B}" type="doc">
      <dgm:prSet loTypeId="urn:microsoft.com/office/officeart/2005/8/layout/vList2" loCatId="list" qsTypeId="urn:microsoft.com/office/officeart/2005/8/quickstyle/3d4" qsCatId="3D" csTypeId="urn:microsoft.com/office/officeart/2005/8/colors/accent5_4" csCatId="accent5" phldr="1"/>
      <dgm:spPr/>
      <dgm:t>
        <a:bodyPr/>
        <a:lstStyle/>
        <a:p>
          <a:endParaRPr lang="es-CO"/>
        </a:p>
      </dgm:t>
    </dgm:pt>
    <dgm:pt modelId="{90F58170-0C5C-4055-ADF1-98369B48C279}">
      <dgm:prSet phldrT="[Texto]" custT="1"/>
      <dgm:spPr/>
      <dgm:t>
        <a:bodyPr/>
        <a:lstStyle/>
        <a:p>
          <a:pPr algn="just"/>
          <a:r>
            <a:rPr lang="es-CO" sz="2400" dirty="0">
              <a:latin typeface="Calibri" panose="020F0502020204030204" pitchFamily="34" charset="0"/>
              <a:cs typeface="Calibri" panose="020F0502020204030204" pitchFamily="34" charset="0"/>
            </a:rPr>
            <a:t>Hasta el 40% de los pacientes con dermatitis atópica sufren síntomas moderados a severos</a:t>
          </a:r>
        </a:p>
      </dgm:t>
    </dgm:pt>
    <dgm:pt modelId="{40268E8E-EAA3-4B23-8E75-543686A01EB2}" type="parTrans" cxnId="{A4311B4E-8663-4E5A-8844-DD798D5D8B00}">
      <dgm:prSet/>
      <dgm:spPr/>
      <dgm:t>
        <a:bodyPr/>
        <a:lstStyle/>
        <a:p>
          <a:endParaRPr lang="es-CO" sz="2400"/>
        </a:p>
      </dgm:t>
    </dgm:pt>
    <dgm:pt modelId="{CF2876A9-94AF-41D8-BAC8-51F78DCFB0E1}" type="sibTrans" cxnId="{A4311B4E-8663-4E5A-8844-DD798D5D8B00}">
      <dgm:prSet/>
      <dgm:spPr/>
      <dgm:t>
        <a:bodyPr/>
        <a:lstStyle/>
        <a:p>
          <a:endParaRPr lang="es-CO" sz="2400"/>
        </a:p>
      </dgm:t>
    </dgm:pt>
    <dgm:pt modelId="{22B55EE1-E459-4F81-9C77-B44BBB6CBFEF}">
      <dgm:prSet phldrT="[Texto]" custT="1"/>
      <dgm:spPr/>
      <dgm:t>
        <a:bodyPr/>
        <a:lstStyle/>
        <a:p>
          <a:endParaRPr lang="es-CO" sz="2400" dirty="0"/>
        </a:p>
      </dgm:t>
    </dgm:pt>
    <dgm:pt modelId="{FD9F1BC0-3191-4C57-BE5A-7DD0DD6BFED4}" type="parTrans" cxnId="{B2B7C60D-2717-4D20-950B-2FDA7B4C0BD9}">
      <dgm:prSet/>
      <dgm:spPr/>
      <dgm:t>
        <a:bodyPr/>
        <a:lstStyle/>
        <a:p>
          <a:endParaRPr lang="es-CO" sz="2400"/>
        </a:p>
      </dgm:t>
    </dgm:pt>
    <dgm:pt modelId="{4B0D19FB-7F89-4F79-B447-04AF8083928B}" type="sibTrans" cxnId="{B2B7C60D-2717-4D20-950B-2FDA7B4C0BD9}">
      <dgm:prSet/>
      <dgm:spPr/>
      <dgm:t>
        <a:bodyPr/>
        <a:lstStyle/>
        <a:p>
          <a:endParaRPr lang="es-CO" sz="2400"/>
        </a:p>
      </dgm:t>
    </dgm:pt>
    <dgm:pt modelId="{CB427205-D0B8-42AD-B2F3-449DE984F35D}">
      <dgm:prSet phldrT="[Texto]" custT="1"/>
      <dgm:spPr/>
      <dgm:t>
        <a:bodyPr/>
        <a:lstStyle/>
        <a:p>
          <a:pPr algn="just"/>
          <a:r>
            <a:rPr lang="es-CO" sz="24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Muchos de estos pacientes pueden no responder adecuadamente al manejo tópico, cambios de hábitos y/</a:t>
          </a:r>
          <a:r>
            <a:rPr lang="es-CO" sz="240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o fototerapia</a:t>
          </a:r>
          <a:endParaRPr lang="es-CO" sz="2400" dirty="0">
            <a:solidFill>
              <a:schemeClr val="bg2">
                <a:lumMod val="25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3289EBA-7EEA-4FB3-831D-893E78F9BD44}" type="parTrans" cxnId="{EDBBA8AE-BC47-46B9-8C8D-82D9EAB8A35D}">
      <dgm:prSet/>
      <dgm:spPr/>
      <dgm:t>
        <a:bodyPr/>
        <a:lstStyle/>
        <a:p>
          <a:endParaRPr lang="es-CO" sz="2400"/>
        </a:p>
      </dgm:t>
    </dgm:pt>
    <dgm:pt modelId="{B78483F4-E6C0-4F52-AAF6-C99A329D348A}" type="sibTrans" cxnId="{EDBBA8AE-BC47-46B9-8C8D-82D9EAB8A35D}">
      <dgm:prSet/>
      <dgm:spPr/>
      <dgm:t>
        <a:bodyPr/>
        <a:lstStyle/>
        <a:p>
          <a:endParaRPr lang="es-CO" sz="2400"/>
        </a:p>
      </dgm:t>
    </dgm:pt>
    <dgm:pt modelId="{CDE62503-DA8C-4E80-A077-1752AF2AEDA0}">
      <dgm:prSet phldrT="[Texto]" phldr="1" custT="1"/>
      <dgm:spPr/>
      <dgm:t>
        <a:bodyPr/>
        <a:lstStyle/>
        <a:p>
          <a:endParaRPr lang="es-CO" sz="2400"/>
        </a:p>
      </dgm:t>
    </dgm:pt>
    <dgm:pt modelId="{850CF786-AE18-406A-A889-9B030C5097F6}" type="parTrans" cxnId="{5258138F-8484-44C6-962D-5AE5F6D5E208}">
      <dgm:prSet/>
      <dgm:spPr/>
      <dgm:t>
        <a:bodyPr/>
        <a:lstStyle/>
        <a:p>
          <a:endParaRPr lang="es-CO" sz="2400"/>
        </a:p>
      </dgm:t>
    </dgm:pt>
    <dgm:pt modelId="{9A455AA6-A0FA-4D36-93EA-489E41C5ECF1}" type="sibTrans" cxnId="{5258138F-8484-44C6-962D-5AE5F6D5E208}">
      <dgm:prSet/>
      <dgm:spPr/>
      <dgm:t>
        <a:bodyPr/>
        <a:lstStyle/>
        <a:p>
          <a:endParaRPr lang="es-CO" sz="2400"/>
        </a:p>
      </dgm:t>
    </dgm:pt>
    <dgm:pt modelId="{2EE5CF05-4404-47A3-891B-86C95A383685}" type="pres">
      <dgm:prSet presAssocID="{E9462D74-2934-421D-853C-5E2054A95E3B}" presName="linear" presStyleCnt="0">
        <dgm:presLayoutVars>
          <dgm:animLvl val="lvl"/>
          <dgm:resizeHandles val="exact"/>
        </dgm:presLayoutVars>
      </dgm:prSet>
      <dgm:spPr/>
    </dgm:pt>
    <dgm:pt modelId="{8849152F-1C63-4552-9B2F-A17917AD4D48}" type="pres">
      <dgm:prSet presAssocID="{90F58170-0C5C-4055-ADF1-98369B48C27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E91B360-3B26-4FC2-877E-2A13C6DD4509}" type="pres">
      <dgm:prSet presAssocID="{90F58170-0C5C-4055-ADF1-98369B48C279}" presName="childText" presStyleLbl="revTx" presStyleIdx="0" presStyleCnt="2">
        <dgm:presLayoutVars>
          <dgm:bulletEnabled val="1"/>
        </dgm:presLayoutVars>
      </dgm:prSet>
      <dgm:spPr/>
    </dgm:pt>
    <dgm:pt modelId="{F9421628-F79A-40EA-B767-4D91D203B217}" type="pres">
      <dgm:prSet presAssocID="{CB427205-D0B8-42AD-B2F3-449DE984F35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8B00741-81BB-4BA1-9A5F-2419150E2132}" type="pres">
      <dgm:prSet presAssocID="{CB427205-D0B8-42AD-B2F3-449DE984F35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69EB9907-6993-4C21-B4B7-2FE085B85E18}" type="presOf" srcId="{90F58170-0C5C-4055-ADF1-98369B48C279}" destId="{8849152F-1C63-4552-9B2F-A17917AD4D48}" srcOrd="0" destOrd="0" presId="urn:microsoft.com/office/officeart/2005/8/layout/vList2"/>
    <dgm:cxn modelId="{B2B7C60D-2717-4D20-950B-2FDA7B4C0BD9}" srcId="{90F58170-0C5C-4055-ADF1-98369B48C279}" destId="{22B55EE1-E459-4F81-9C77-B44BBB6CBFEF}" srcOrd="0" destOrd="0" parTransId="{FD9F1BC0-3191-4C57-BE5A-7DD0DD6BFED4}" sibTransId="{4B0D19FB-7F89-4F79-B447-04AF8083928B}"/>
    <dgm:cxn modelId="{9323812D-B262-4DCC-8BA1-99AA6ADC73C9}" type="presOf" srcId="{CDE62503-DA8C-4E80-A077-1752AF2AEDA0}" destId="{C8B00741-81BB-4BA1-9A5F-2419150E2132}" srcOrd="0" destOrd="0" presId="urn:microsoft.com/office/officeart/2005/8/layout/vList2"/>
    <dgm:cxn modelId="{A4311B4E-8663-4E5A-8844-DD798D5D8B00}" srcId="{E9462D74-2934-421D-853C-5E2054A95E3B}" destId="{90F58170-0C5C-4055-ADF1-98369B48C279}" srcOrd="0" destOrd="0" parTransId="{40268E8E-EAA3-4B23-8E75-543686A01EB2}" sibTransId="{CF2876A9-94AF-41D8-BAC8-51F78DCFB0E1}"/>
    <dgm:cxn modelId="{5C4FE28A-E759-48AC-975D-154BFC22A4DA}" type="presOf" srcId="{CB427205-D0B8-42AD-B2F3-449DE984F35D}" destId="{F9421628-F79A-40EA-B767-4D91D203B217}" srcOrd="0" destOrd="0" presId="urn:microsoft.com/office/officeart/2005/8/layout/vList2"/>
    <dgm:cxn modelId="{5258138F-8484-44C6-962D-5AE5F6D5E208}" srcId="{CB427205-D0B8-42AD-B2F3-449DE984F35D}" destId="{CDE62503-DA8C-4E80-A077-1752AF2AEDA0}" srcOrd="0" destOrd="0" parTransId="{850CF786-AE18-406A-A889-9B030C5097F6}" sibTransId="{9A455AA6-A0FA-4D36-93EA-489E41C5ECF1}"/>
    <dgm:cxn modelId="{EDBBA8AE-BC47-46B9-8C8D-82D9EAB8A35D}" srcId="{E9462D74-2934-421D-853C-5E2054A95E3B}" destId="{CB427205-D0B8-42AD-B2F3-449DE984F35D}" srcOrd="1" destOrd="0" parTransId="{53289EBA-7EEA-4FB3-831D-893E78F9BD44}" sibTransId="{B78483F4-E6C0-4F52-AAF6-C99A329D348A}"/>
    <dgm:cxn modelId="{58B34FB3-197A-4BC2-8CCB-087051066072}" type="presOf" srcId="{E9462D74-2934-421D-853C-5E2054A95E3B}" destId="{2EE5CF05-4404-47A3-891B-86C95A383685}" srcOrd="0" destOrd="0" presId="urn:microsoft.com/office/officeart/2005/8/layout/vList2"/>
    <dgm:cxn modelId="{2B63A3B7-54E8-444C-870A-855A641F1606}" type="presOf" srcId="{22B55EE1-E459-4F81-9C77-B44BBB6CBFEF}" destId="{9E91B360-3B26-4FC2-877E-2A13C6DD4509}" srcOrd="0" destOrd="0" presId="urn:microsoft.com/office/officeart/2005/8/layout/vList2"/>
    <dgm:cxn modelId="{2BFAE294-EFDD-499E-99DF-32C7774E2B0C}" type="presParOf" srcId="{2EE5CF05-4404-47A3-891B-86C95A383685}" destId="{8849152F-1C63-4552-9B2F-A17917AD4D48}" srcOrd="0" destOrd="0" presId="urn:microsoft.com/office/officeart/2005/8/layout/vList2"/>
    <dgm:cxn modelId="{6D504733-36D6-4934-9362-91BB19929D4B}" type="presParOf" srcId="{2EE5CF05-4404-47A3-891B-86C95A383685}" destId="{9E91B360-3B26-4FC2-877E-2A13C6DD4509}" srcOrd="1" destOrd="0" presId="urn:microsoft.com/office/officeart/2005/8/layout/vList2"/>
    <dgm:cxn modelId="{30FDBC83-EA56-49FD-94BD-A9ABC46FAAAB}" type="presParOf" srcId="{2EE5CF05-4404-47A3-891B-86C95A383685}" destId="{F9421628-F79A-40EA-B767-4D91D203B217}" srcOrd="2" destOrd="0" presId="urn:microsoft.com/office/officeart/2005/8/layout/vList2"/>
    <dgm:cxn modelId="{563CB516-88B8-4998-87D6-BB94DCA66003}" type="presParOf" srcId="{2EE5CF05-4404-47A3-891B-86C95A383685}" destId="{C8B00741-81BB-4BA1-9A5F-2419150E213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462D74-2934-421D-853C-5E2054A95E3B}" type="doc">
      <dgm:prSet loTypeId="urn:microsoft.com/office/officeart/2005/8/layout/vList2" loCatId="list" qsTypeId="urn:microsoft.com/office/officeart/2005/8/quickstyle/3d4" qsCatId="3D" csTypeId="urn:microsoft.com/office/officeart/2005/8/colors/accent5_4" csCatId="accent5" phldr="1"/>
      <dgm:spPr/>
      <dgm:t>
        <a:bodyPr/>
        <a:lstStyle/>
        <a:p>
          <a:endParaRPr lang="es-CO"/>
        </a:p>
      </dgm:t>
    </dgm:pt>
    <dgm:pt modelId="{90F58170-0C5C-4055-ADF1-98369B48C279}">
      <dgm:prSet phldrT="[Texto]" custT="1"/>
      <dgm:spPr/>
      <dgm:t>
        <a:bodyPr/>
        <a:lstStyle/>
        <a:p>
          <a:pPr algn="just"/>
          <a:r>
            <a:rPr lang="es-CO" sz="2400" dirty="0">
              <a:latin typeface="Calibri" panose="020F0502020204030204" pitchFamily="34" charset="0"/>
              <a:cs typeface="Calibri" panose="020F0502020204030204" pitchFamily="34" charset="0"/>
            </a:rPr>
            <a:t>Es necesario considerar factores como el impacto en la calidad de vida, descartar diagnósticos alternativos, valorar si ha habido adecuada adherencia al tratamiento tópico,</a:t>
          </a:r>
        </a:p>
      </dgm:t>
    </dgm:pt>
    <dgm:pt modelId="{40268E8E-EAA3-4B23-8E75-543686A01EB2}" type="parTrans" cxnId="{A4311B4E-8663-4E5A-8844-DD798D5D8B00}">
      <dgm:prSet/>
      <dgm:spPr/>
      <dgm:t>
        <a:bodyPr/>
        <a:lstStyle/>
        <a:p>
          <a:endParaRPr lang="es-CO" sz="2400"/>
        </a:p>
      </dgm:t>
    </dgm:pt>
    <dgm:pt modelId="{CF2876A9-94AF-41D8-BAC8-51F78DCFB0E1}" type="sibTrans" cxnId="{A4311B4E-8663-4E5A-8844-DD798D5D8B00}">
      <dgm:prSet/>
      <dgm:spPr/>
      <dgm:t>
        <a:bodyPr/>
        <a:lstStyle/>
        <a:p>
          <a:endParaRPr lang="es-CO" sz="2400"/>
        </a:p>
      </dgm:t>
    </dgm:pt>
    <dgm:pt modelId="{22B55EE1-E459-4F81-9C77-B44BBB6CBFEF}">
      <dgm:prSet phldrT="[Texto]" phldr="1" custT="1"/>
      <dgm:spPr/>
      <dgm:t>
        <a:bodyPr/>
        <a:lstStyle/>
        <a:p>
          <a:endParaRPr lang="es-CO" sz="2400" dirty="0"/>
        </a:p>
      </dgm:t>
    </dgm:pt>
    <dgm:pt modelId="{FD9F1BC0-3191-4C57-BE5A-7DD0DD6BFED4}" type="parTrans" cxnId="{B2B7C60D-2717-4D20-950B-2FDA7B4C0BD9}">
      <dgm:prSet/>
      <dgm:spPr/>
      <dgm:t>
        <a:bodyPr/>
        <a:lstStyle/>
        <a:p>
          <a:endParaRPr lang="es-CO" sz="2400"/>
        </a:p>
      </dgm:t>
    </dgm:pt>
    <dgm:pt modelId="{4B0D19FB-7F89-4F79-B447-04AF8083928B}" type="sibTrans" cxnId="{B2B7C60D-2717-4D20-950B-2FDA7B4C0BD9}">
      <dgm:prSet/>
      <dgm:spPr/>
      <dgm:t>
        <a:bodyPr/>
        <a:lstStyle/>
        <a:p>
          <a:endParaRPr lang="es-CO" sz="2400"/>
        </a:p>
      </dgm:t>
    </dgm:pt>
    <dgm:pt modelId="{CB427205-D0B8-42AD-B2F3-449DE984F35D}">
      <dgm:prSet phldrT="[Texto]" custT="1"/>
      <dgm:spPr/>
      <dgm:t>
        <a:bodyPr/>
        <a:lstStyle/>
        <a:p>
          <a:pPr algn="just"/>
          <a:r>
            <a:rPr lang="es-CO" sz="24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determinar si existen factores que disparan o exacerban la enfermedad y no han sido controlados</a:t>
          </a:r>
        </a:p>
      </dgm:t>
    </dgm:pt>
    <dgm:pt modelId="{53289EBA-7EEA-4FB3-831D-893E78F9BD44}" type="parTrans" cxnId="{EDBBA8AE-BC47-46B9-8C8D-82D9EAB8A35D}">
      <dgm:prSet/>
      <dgm:spPr/>
      <dgm:t>
        <a:bodyPr/>
        <a:lstStyle/>
        <a:p>
          <a:endParaRPr lang="es-CO" sz="2400"/>
        </a:p>
      </dgm:t>
    </dgm:pt>
    <dgm:pt modelId="{B78483F4-E6C0-4F52-AAF6-C99A329D348A}" type="sibTrans" cxnId="{EDBBA8AE-BC47-46B9-8C8D-82D9EAB8A35D}">
      <dgm:prSet/>
      <dgm:spPr/>
      <dgm:t>
        <a:bodyPr/>
        <a:lstStyle/>
        <a:p>
          <a:endParaRPr lang="es-CO" sz="2400"/>
        </a:p>
      </dgm:t>
    </dgm:pt>
    <dgm:pt modelId="{CDE62503-DA8C-4E80-A077-1752AF2AEDA0}">
      <dgm:prSet phldrT="[Texto]" phldr="1" custT="1"/>
      <dgm:spPr/>
      <dgm:t>
        <a:bodyPr/>
        <a:lstStyle/>
        <a:p>
          <a:endParaRPr lang="es-CO" sz="2400"/>
        </a:p>
      </dgm:t>
    </dgm:pt>
    <dgm:pt modelId="{850CF786-AE18-406A-A889-9B030C5097F6}" type="parTrans" cxnId="{5258138F-8484-44C6-962D-5AE5F6D5E208}">
      <dgm:prSet/>
      <dgm:spPr/>
      <dgm:t>
        <a:bodyPr/>
        <a:lstStyle/>
        <a:p>
          <a:endParaRPr lang="es-CO" sz="2400"/>
        </a:p>
      </dgm:t>
    </dgm:pt>
    <dgm:pt modelId="{9A455AA6-A0FA-4D36-93EA-489E41C5ECF1}" type="sibTrans" cxnId="{5258138F-8484-44C6-962D-5AE5F6D5E208}">
      <dgm:prSet/>
      <dgm:spPr/>
      <dgm:t>
        <a:bodyPr/>
        <a:lstStyle/>
        <a:p>
          <a:endParaRPr lang="es-CO" sz="2400"/>
        </a:p>
      </dgm:t>
    </dgm:pt>
    <dgm:pt modelId="{2EE5CF05-4404-47A3-891B-86C95A383685}" type="pres">
      <dgm:prSet presAssocID="{E9462D74-2934-421D-853C-5E2054A95E3B}" presName="linear" presStyleCnt="0">
        <dgm:presLayoutVars>
          <dgm:animLvl val="lvl"/>
          <dgm:resizeHandles val="exact"/>
        </dgm:presLayoutVars>
      </dgm:prSet>
      <dgm:spPr/>
    </dgm:pt>
    <dgm:pt modelId="{8849152F-1C63-4552-9B2F-A17917AD4D48}" type="pres">
      <dgm:prSet presAssocID="{90F58170-0C5C-4055-ADF1-98369B48C27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E91B360-3B26-4FC2-877E-2A13C6DD4509}" type="pres">
      <dgm:prSet presAssocID="{90F58170-0C5C-4055-ADF1-98369B48C279}" presName="childText" presStyleLbl="revTx" presStyleIdx="0" presStyleCnt="2">
        <dgm:presLayoutVars>
          <dgm:bulletEnabled val="1"/>
        </dgm:presLayoutVars>
      </dgm:prSet>
      <dgm:spPr/>
    </dgm:pt>
    <dgm:pt modelId="{F9421628-F79A-40EA-B767-4D91D203B217}" type="pres">
      <dgm:prSet presAssocID="{CB427205-D0B8-42AD-B2F3-449DE984F35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8B00741-81BB-4BA1-9A5F-2419150E2132}" type="pres">
      <dgm:prSet presAssocID="{CB427205-D0B8-42AD-B2F3-449DE984F35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B2B7C60D-2717-4D20-950B-2FDA7B4C0BD9}" srcId="{90F58170-0C5C-4055-ADF1-98369B48C279}" destId="{22B55EE1-E459-4F81-9C77-B44BBB6CBFEF}" srcOrd="0" destOrd="0" parTransId="{FD9F1BC0-3191-4C57-BE5A-7DD0DD6BFED4}" sibTransId="{4B0D19FB-7F89-4F79-B447-04AF8083928B}"/>
    <dgm:cxn modelId="{FC872D26-939F-4E1B-B783-D91E31114BD6}" type="presOf" srcId="{22B55EE1-E459-4F81-9C77-B44BBB6CBFEF}" destId="{9E91B360-3B26-4FC2-877E-2A13C6DD4509}" srcOrd="0" destOrd="0" presId="urn:microsoft.com/office/officeart/2005/8/layout/vList2"/>
    <dgm:cxn modelId="{A4311B4E-8663-4E5A-8844-DD798D5D8B00}" srcId="{E9462D74-2934-421D-853C-5E2054A95E3B}" destId="{90F58170-0C5C-4055-ADF1-98369B48C279}" srcOrd="0" destOrd="0" parTransId="{40268E8E-EAA3-4B23-8E75-543686A01EB2}" sibTransId="{CF2876A9-94AF-41D8-BAC8-51F78DCFB0E1}"/>
    <dgm:cxn modelId="{5258138F-8484-44C6-962D-5AE5F6D5E208}" srcId="{CB427205-D0B8-42AD-B2F3-449DE984F35D}" destId="{CDE62503-DA8C-4E80-A077-1752AF2AEDA0}" srcOrd="0" destOrd="0" parTransId="{850CF786-AE18-406A-A889-9B030C5097F6}" sibTransId="{9A455AA6-A0FA-4D36-93EA-489E41C5ECF1}"/>
    <dgm:cxn modelId="{C8462BAC-CFBD-4D33-8C3A-4AA77D8EEFDF}" type="presOf" srcId="{CDE62503-DA8C-4E80-A077-1752AF2AEDA0}" destId="{C8B00741-81BB-4BA1-9A5F-2419150E2132}" srcOrd="0" destOrd="0" presId="urn:microsoft.com/office/officeart/2005/8/layout/vList2"/>
    <dgm:cxn modelId="{EDBBA8AE-BC47-46B9-8C8D-82D9EAB8A35D}" srcId="{E9462D74-2934-421D-853C-5E2054A95E3B}" destId="{CB427205-D0B8-42AD-B2F3-449DE984F35D}" srcOrd="1" destOrd="0" parTransId="{53289EBA-7EEA-4FB3-831D-893E78F9BD44}" sibTransId="{B78483F4-E6C0-4F52-AAF6-C99A329D348A}"/>
    <dgm:cxn modelId="{396AECB5-02C1-4A42-8A5B-056F9A4B9E37}" type="presOf" srcId="{90F58170-0C5C-4055-ADF1-98369B48C279}" destId="{8849152F-1C63-4552-9B2F-A17917AD4D48}" srcOrd="0" destOrd="0" presId="urn:microsoft.com/office/officeart/2005/8/layout/vList2"/>
    <dgm:cxn modelId="{9D4CDED3-3BE5-40CF-B8BD-03FCF47B9495}" type="presOf" srcId="{CB427205-D0B8-42AD-B2F3-449DE984F35D}" destId="{F9421628-F79A-40EA-B767-4D91D203B217}" srcOrd="0" destOrd="0" presId="urn:microsoft.com/office/officeart/2005/8/layout/vList2"/>
    <dgm:cxn modelId="{D6A83DD4-99C3-46AA-8A69-5DAA6F44901F}" type="presOf" srcId="{E9462D74-2934-421D-853C-5E2054A95E3B}" destId="{2EE5CF05-4404-47A3-891B-86C95A383685}" srcOrd="0" destOrd="0" presId="urn:microsoft.com/office/officeart/2005/8/layout/vList2"/>
    <dgm:cxn modelId="{BE24CFDA-230D-4E67-8E79-26C12905B541}" type="presParOf" srcId="{2EE5CF05-4404-47A3-891B-86C95A383685}" destId="{8849152F-1C63-4552-9B2F-A17917AD4D48}" srcOrd="0" destOrd="0" presId="urn:microsoft.com/office/officeart/2005/8/layout/vList2"/>
    <dgm:cxn modelId="{49E9BC4C-D380-4DD1-A4D5-C29BD0A04C67}" type="presParOf" srcId="{2EE5CF05-4404-47A3-891B-86C95A383685}" destId="{9E91B360-3B26-4FC2-877E-2A13C6DD4509}" srcOrd="1" destOrd="0" presId="urn:microsoft.com/office/officeart/2005/8/layout/vList2"/>
    <dgm:cxn modelId="{46083514-A030-418A-8CF0-693AB8582FC7}" type="presParOf" srcId="{2EE5CF05-4404-47A3-891B-86C95A383685}" destId="{F9421628-F79A-40EA-B767-4D91D203B217}" srcOrd="2" destOrd="0" presId="urn:microsoft.com/office/officeart/2005/8/layout/vList2"/>
    <dgm:cxn modelId="{C355B9F6-7FEE-45F0-96EE-B40E737D1C46}" type="presParOf" srcId="{2EE5CF05-4404-47A3-891B-86C95A383685}" destId="{C8B00741-81BB-4BA1-9A5F-2419150E213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49152F-1C63-4552-9B2F-A17917AD4D48}">
      <dsp:nvSpPr>
        <dsp:cNvPr id="0" name=""/>
        <dsp:cNvSpPr/>
      </dsp:nvSpPr>
      <dsp:spPr>
        <a:xfrm>
          <a:off x="0" y="18913"/>
          <a:ext cx="6771861" cy="1317566"/>
        </a:xfrm>
        <a:prstGeom prst="round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latin typeface="Calibri" panose="020F0502020204030204" pitchFamily="34" charset="0"/>
              <a:cs typeface="Calibri" panose="020F0502020204030204" pitchFamily="34" charset="0"/>
            </a:rPr>
            <a:t>Hasta el 40% de los pacientes con dermatitis atópica sufren síntomas moderados a severos</a:t>
          </a:r>
        </a:p>
      </dsp:txBody>
      <dsp:txXfrm>
        <a:off x="64318" y="83231"/>
        <a:ext cx="6643225" cy="1188930"/>
      </dsp:txXfrm>
    </dsp:sp>
    <dsp:sp modelId="{9E91B360-3B26-4FC2-877E-2A13C6DD4509}">
      <dsp:nvSpPr>
        <dsp:cNvPr id="0" name=""/>
        <dsp:cNvSpPr/>
      </dsp:nvSpPr>
      <dsp:spPr>
        <a:xfrm>
          <a:off x="0" y="1336480"/>
          <a:ext cx="6771861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007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CO" sz="2400" kern="1200" dirty="0"/>
        </a:p>
      </dsp:txBody>
      <dsp:txXfrm>
        <a:off x="0" y="1336480"/>
        <a:ext cx="6771861" cy="695520"/>
      </dsp:txXfrm>
    </dsp:sp>
    <dsp:sp modelId="{F9421628-F79A-40EA-B767-4D91D203B217}">
      <dsp:nvSpPr>
        <dsp:cNvPr id="0" name=""/>
        <dsp:cNvSpPr/>
      </dsp:nvSpPr>
      <dsp:spPr>
        <a:xfrm>
          <a:off x="0" y="2032000"/>
          <a:ext cx="6771861" cy="1317566"/>
        </a:xfrm>
        <a:prstGeom prst="roundRect">
          <a:avLst/>
        </a:prstGeom>
        <a:solidFill>
          <a:schemeClr val="accent5">
            <a:shade val="50000"/>
            <a:hueOff val="-109433"/>
            <a:satOff val="-2332"/>
            <a:lumOff val="401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Muchos de estos pacientes pueden no responder adecuadamente al manejo tópico, cambios de hábitos y/</a:t>
          </a:r>
          <a:r>
            <a:rPr lang="es-CO" sz="2400" kern="120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o fototerapia</a:t>
          </a:r>
          <a:endParaRPr lang="es-CO" sz="2400" kern="1200" dirty="0">
            <a:solidFill>
              <a:schemeClr val="bg2">
                <a:lumMod val="25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4318" y="2096318"/>
        <a:ext cx="6643225" cy="1188930"/>
      </dsp:txXfrm>
    </dsp:sp>
    <dsp:sp modelId="{C8B00741-81BB-4BA1-9A5F-2419150E2132}">
      <dsp:nvSpPr>
        <dsp:cNvPr id="0" name=""/>
        <dsp:cNvSpPr/>
      </dsp:nvSpPr>
      <dsp:spPr>
        <a:xfrm>
          <a:off x="0" y="3349566"/>
          <a:ext cx="6771861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007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CO" sz="2400" kern="1200"/>
        </a:p>
      </dsp:txBody>
      <dsp:txXfrm>
        <a:off x="0" y="3349566"/>
        <a:ext cx="6771861" cy="695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49152F-1C63-4552-9B2F-A17917AD4D48}">
      <dsp:nvSpPr>
        <dsp:cNvPr id="0" name=""/>
        <dsp:cNvSpPr/>
      </dsp:nvSpPr>
      <dsp:spPr>
        <a:xfrm>
          <a:off x="0" y="83"/>
          <a:ext cx="7010401" cy="1703520"/>
        </a:xfrm>
        <a:prstGeom prst="round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latin typeface="Calibri" panose="020F0502020204030204" pitchFamily="34" charset="0"/>
              <a:cs typeface="Calibri" panose="020F0502020204030204" pitchFamily="34" charset="0"/>
            </a:rPr>
            <a:t>Es necesario considerar factores como el impacto en la calidad de vida, descartar diagnósticos alternativos, valorar si ha habido adecuada adherencia al tratamiento tópico,</a:t>
          </a:r>
        </a:p>
      </dsp:txBody>
      <dsp:txXfrm>
        <a:off x="83159" y="83242"/>
        <a:ext cx="6844083" cy="1537202"/>
      </dsp:txXfrm>
    </dsp:sp>
    <dsp:sp modelId="{9E91B360-3B26-4FC2-877E-2A13C6DD4509}">
      <dsp:nvSpPr>
        <dsp:cNvPr id="0" name=""/>
        <dsp:cNvSpPr/>
      </dsp:nvSpPr>
      <dsp:spPr>
        <a:xfrm>
          <a:off x="0" y="1703603"/>
          <a:ext cx="7010401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58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CO" sz="2400" kern="1200" dirty="0"/>
        </a:p>
      </dsp:txBody>
      <dsp:txXfrm>
        <a:off x="0" y="1703603"/>
        <a:ext cx="7010401" cy="463680"/>
      </dsp:txXfrm>
    </dsp:sp>
    <dsp:sp modelId="{F9421628-F79A-40EA-B767-4D91D203B217}">
      <dsp:nvSpPr>
        <dsp:cNvPr id="0" name=""/>
        <dsp:cNvSpPr/>
      </dsp:nvSpPr>
      <dsp:spPr>
        <a:xfrm>
          <a:off x="0" y="2167283"/>
          <a:ext cx="7010401" cy="1703520"/>
        </a:xfrm>
        <a:prstGeom prst="roundRect">
          <a:avLst/>
        </a:prstGeom>
        <a:solidFill>
          <a:schemeClr val="accent5">
            <a:shade val="50000"/>
            <a:hueOff val="-109433"/>
            <a:satOff val="-2332"/>
            <a:lumOff val="401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determinar si existen factores que disparan o exacerban la enfermedad y no han sido controlados</a:t>
          </a:r>
        </a:p>
      </dsp:txBody>
      <dsp:txXfrm>
        <a:off x="83159" y="2250442"/>
        <a:ext cx="6844083" cy="1537202"/>
      </dsp:txXfrm>
    </dsp:sp>
    <dsp:sp modelId="{C8B00741-81BB-4BA1-9A5F-2419150E2132}">
      <dsp:nvSpPr>
        <dsp:cNvPr id="0" name=""/>
        <dsp:cNvSpPr/>
      </dsp:nvSpPr>
      <dsp:spPr>
        <a:xfrm>
          <a:off x="0" y="3870803"/>
          <a:ext cx="7010401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58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CO" sz="2400" kern="1200"/>
        </a:p>
      </dsp:txBody>
      <dsp:txXfrm>
        <a:off x="0" y="3870803"/>
        <a:ext cx="7010401" cy="463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B1AD219-F514-4A1F-98E2-2A09F9E13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33CCFFD-E173-4D2C-B587-53BE39FC192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8AD97-EB0C-49AE-89E8-F47B54EED197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621AF79-6B7B-4FA1-82B8-CBA07D4BED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54C8EC-A607-4353-A3A8-7F13ED7E856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CD58E-F824-4930-B032-666C6DCE7D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83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E7DAF-5E71-44C6-8F53-6D76315E1456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ADBCC-3CD0-4704-AFA1-08EB3C37A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043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0977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8671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6687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1235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095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9346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1380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8929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8540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1200" b="1" i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CO"/>
              <a:t>Piedad Marcela Guavita Falla - Dermatóloga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92748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  <p:sp>
        <p:nvSpPr>
          <p:cNvPr id="4" name="Marcador de fecha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893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08628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 userDrawn="1">
            <p:ph type="ftr" sz="quarter" idx="11"/>
          </p:nvPr>
        </p:nvSpPr>
        <p:spPr>
          <a:xfrm>
            <a:off x="254258" y="6396236"/>
            <a:ext cx="3089834" cy="365125"/>
          </a:xfrm>
        </p:spPr>
        <p:txBody>
          <a:bodyPr/>
          <a:lstStyle>
            <a:lvl1pPr>
              <a:defRPr sz="1200" b="1" i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CO"/>
              <a:t>Piedad Marcela Guavita – Dermatóloga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89485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 userDrawn="1"/>
        </p:nvGrpSpPr>
        <p:grpSpPr>
          <a:xfrm>
            <a:off x="1" y="4"/>
            <a:ext cx="9147359" cy="6846597"/>
            <a:chOff x="-1" y="1"/>
            <a:chExt cx="12196479" cy="684659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8538D84A-2DD1-4696-A580-59451D9E36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0927" y="1"/>
              <a:ext cx="4075551" cy="1449976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0C33A54-546C-470B-B913-84BE610B112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" y="5515736"/>
              <a:ext cx="3760695" cy="1330862"/>
            </a:xfrm>
            <a:prstGeom prst="rect">
              <a:avLst/>
            </a:prstGeom>
          </p:spPr>
        </p:pic>
      </p:grp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9947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083"/>
          <a:stretch/>
        </p:blipFill>
        <p:spPr>
          <a:xfrm>
            <a:off x="1" y="6008454"/>
            <a:ext cx="1820181" cy="84954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614" y="2405646"/>
            <a:ext cx="3535436" cy="232018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036" y="0"/>
            <a:ext cx="2535965" cy="120297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 userDrawn="1"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 userDrawn="1"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 userDrawn="1"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contenido 5"/>
          <p:cNvSpPr>
            <a:spLocks noGrp="1"/>
          </p:cNvSpPr>
          <p:nvPr userDrawn="1"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9444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 userDrawn="1"/>
        </p:nvGrpSpPr>
        <p:grpSpPr>
          <a:xfrm>
            <a:off x="1" y="4"/>
            <a:ext cx="9147359" cy="6846597"/>
            <a:chOff x="-1" y="1"/>
            <a:chExt cx="12196479" cy="6846597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8538D84A-2DD1-4696-A580-59451D9E36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1238" y="1"/>
              <a:ext cx="3825240" cy="1360922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0C33A54-546C-470B-B913-84BE610B112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" y="5603966"/>
              <a:ext cx="3511377" cy="1242632"/>
            </a:xfrm>
            <a:prstGeom prst="rect">
              <a:avLst/>
            </a:prstGeom>
          </p:spPr>
        </p:pic>
      </p:grp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44BFFA9E-1F3F-4FA0-A7F0-39121B7906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0" y="4258656"/>
            <a:ext cx="1840230" cy="1265937"/>
          </a:xfrm>
          <a:prstGeom prst="rect">
            <a:avLst/>
          </a:prstGeom>
        </p:spPr>
      </p:pic>
      <p:pic>
        <p:nvPicPr>
          <p:cNvPr id="17" name="Imagen 16" descr="Imagen que contiene alimentos, firmar&#10;&#10;Descripción generada automáticamente">
            <a:extLst>
              <a:ext uri="{FF2B5EF4-FFF2-40B4-BE49-F238E27FC236}">
                <a16:creationId xmlns:a16="http://schemas.microsoft.com/office/drawing/2014/main" id="{53414031-4BA8-4F3F-955B-AB8ADC1DBC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441" y="4258653"/>
            <a:ext cx="4865030" cy="138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3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Piedad Marcela Guavita Falla - Dermatóloga</a:t>
            </a:r>
          </a:p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9937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385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0875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Piedad Marcela Guavita Falla - Dermatóloga</a:t>
            </a:r>
          </a:p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6105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1299FED-4A66-44E7-8590-CAD9C5CB31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083"/>
          <a:stretch/>
        </p:blipFill>
        <p:spPr>
          <a:xfrm>
            <a:off x="1" y="6008454"/>
            <a:ext cx="1820181" cy="84954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6C38D60-63A4-4027-B6FD-6589142475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614" y="2405646"/>
            <a:ext cx="3535436" cy="232018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AA6CD57-298D-4D7E-9D8F-2811960BABD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036" y="0"/>
            <a:ext cx="2535965" cy="120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87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100E-77EC-44B4-9783-CD08A72D0778}" type="datetimeFigureOut">
              <a:rPr lang="es-CO" smtClean="0"/>
              <a:t>22/02/2021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2770-246C-4DCB-91B2-BC6E1ECF33D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035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Piedad Marcela Guavita Falla - Dermatóloga</a:t>
            </a:r>
          </a:p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0242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5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O"/>
              <a:t>Piedad Marcela Guavita Falla - Dermatóloga</a:t>
            </a:r>
          </a:p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C8970A62-9EBB-4D2F-865E-0941D2943A55}"/>
              </a:ext>
            </a:extLst>
          </p:cNvPr>
          <p:cNvSpPr txBox="1">
            <a:spLocks/>
          </p:cNvSpPr>
          <p:nvPr userDrawn="1"/>
        </p:nvSpPr>
        <p:spPr>
          <a:xfrm>
            <a:off x="524222" y="6340476"/>
            <a:ext cx="50046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b="1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2613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  <p:sldLayoutId id="2147483807" r:id="rId18"/>
    <p:sldLayoutId id="2147483692" r:id="rId19"/>
    <p:sldLayoutId id="2147483693" r:id="rId20"/>
    <p:sldLayoutId id="2147483661" r:id="rId21"/>
    <p:sldLayoutId id="2147483665" r:id="rId22"/>
    <p:sldLayoutId id="2147483672" r:id="rId2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70F4F3F-703D-4CAE-A988-0AB8977DB3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7656356"/>
              </p:ext>
            </p:extLst>
          </p:nvPr>
        </p:nvGraphicFramePr>
        <p:xfrm>
          <a:off x="1311964" y="2298149"/>
          <a:ext cx="677186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048D0936-9F3D-41A0-A821-A36B66972B4E}"/>
              </a:ext>
            </a:extLst>
          </p:cNvPr>
          <p:cNvSpPr txBox="1"/>
          <p:nvPr/>
        </p:nvSpPr>
        <p:spPr>
          <a:xfrm>
            <a:off x="5691807" y="6362149"/>
            <a:ext cx="30413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Piedad Marcela Guavita Falla - Dermatóloga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468572AE-F21B-4DC6-8B9F-AA97B7E40088}"/>
              </a:ext>
            </a:extLst>
          </p:cNvPr>
          <p:cNvGrpSpPr/>
          <p:nvPr/>
        </p:nvGrpSpPr>
        <p:grpSpPr>
          <a:xfrm>
            <a:off x="1819723" y="495853"/>
            <a:ext cx="5504553" cy="1240184"/>
            <a:chOff x="297590" y="0"/>
            <a:chExt cx="4930765" cy="687718"/>
          </a:xfrm>
          <a:solidFill>
            <a:srgbClr val="FA877E"/>
          </a:solidFill>
          <a:scene3d>
            <a:camera prst="orthographicFront"/>
            <a:lightRig rig="chilly" dir="t"/>
          </a:scene3d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AEB88599-870E-4173-BC64-75841B049300}"/>
                </a:ext>
              </a:extLst>
            </p:cNvPr>
            <p:cNvSpPr/>
            <p:nvPr/>
          </p:nvSpPr>
          <p:spPr>
            <a:xfrm>
              <a:off x="297590" y="0"/>
              <a:ext cx="4930765" cy="687718"/>
            </a:xfrm>
            <a:prstGeom prst="rect">
              <a:avLst/>
            </a:prstGeom>
            <a:solidFill>
              <a:srgbClr val="DE586E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CB8EE8E-189E-45D9-AAB0-D20BA0FE1704}"/>
                </a:ext>
              </a:extLst>
            </p:cNvPr>
            <p:cNvSpPr txBox="1"/>
            <p:nvPr/>
          </p:nvSpPr>
          <p:spPr>
            <a:xfrm>
              <a:off x="297590" y="0"/>
              <a:ext cx="4823791" cy="687718"/>
            </a:xfrm>
            <a:prstGeom prst="rect">
              <a:avLst/>
            </a:prstGeom>
            <a:solidFill>
              <a:srgbClr val="DE586E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Algoritmo para inicio de manejo sistémico inmunomodulador en dermatitis atópica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8073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70F4F3F-703D-4CAE-A988-0AB8977DB3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0352324"/>
              </p:ext>
            </p:extLst>
          </p:nvPr>
        </p:nvGraphicFramePr>
        <p:xfrm>
          <a:off x="1068526" y="1987825"/>
          <a:ext cx="7010401" cy="4334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2E8B3506-4148-4A61-82E0-B8818448D138}"/>
              </a:ext>
            </a:extLst>
          </p:cNvPr>
          <p:cNvSpPr txBox="1"/>
          <p:nvPr/>
        </p:nvSpPr>
        <p:spPr>
          <a:xfrm>
            <a:off x="5691807" y="6362149"/>
            <a:ext cx="30413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Piedad Marcela Guavita Falla - Dermatóloga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82234BB5-D570-44C9-B9BD-AE7382A0F587}"/>
              </a:ext>
            </a:extLst>
          </p:cNvPr>
          <p:cNvGrpSpPr/>
          <p:nvPr/>
        </p:nvGrpSpPr>
        <p:grpSpPr>
          <a:xfrm>
            <a:off x="1900962" y="218852"/>
            <a:ext cx="5504553" cy="1240184"/>
            <a:chOff x="297590" y="0"/>
            <a:chExt cx="4930765" cy="687718"/>
          </a:xfrm>
          <a:solidFill>
            <a:srgbClr val="FA877E"/>
          </a:solidFill>
          <a:scene3d>
            <a:camera prst="orthographicFront"/>
            <a:lightRig rig="chilly" dir="t"/>
          </a:scene3d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DE5D1389-9BE2-4A4E-8C7F-904F052988C2}"/>
                </a:ext>
              </a:extLst>
            </p:cNvPr>
            <p:cNvSpPr/>
            <p:nvPr/>
          </p:nvSpPr>
          <p:spPr>
            <a:xfrm>
              <a:off x="297590" y="0"/>
              <a:ext cx="4930765" cy="687718"/>
            </a:xfrm>
            <a:prstGeom prst="rect">
              <a:avLst/>
            </a:prstGeom>
            <a:solidFill>
              <a:srgbClr val="DE586E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8383F2DD-9CB7-4E46-9C7F-307D568854E4}"/>
                </a:ext>
              </a:extLst>
            </p:cNvPr>
            <p:cNvSpPr txBox="1"/>
            <p:nvPr/>
          </p:nvSpPr>
          <p:spPr>
            <a:xfrm>
              <a:off x="297590" y="0"/>
              <a:ext cx="4823791" cy="687718"/>
            </a:xfrm>
            <a:prstGeom prst="rect">
              <a:avLst/>
            </a:prstGeom>
            <a:solidFill>
              <a:srgbClr val="DE586E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Algoritmo para inicio de manejo sistémico inmunomodulador en dermatitis atópica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7532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bre: forma 3">
            <a:extLst>
              <a:ext uri="{FF2B5EF4-FFF2-40B4-BE49-F238E27FC236}">
                <a16:creationId xmlns:a16="http://schemas.microsoft.com/office/drawing/2014/main" id="{B326BC63-6BE6-4EB6-9E97-D51F6FD087C5}"/>
              </a:ext>
            </a:extLst>
          </p:cNvPr>
          <p:cNvSpPr/>
          <p:nvPr/>
        </p:nvSpPr>
        <p:spPr>
          <a:xfrm>
            <a:off x="1148039" y="1898778"/>
            <a:ext cx="7010401" cy="1754427"/>
          </a:xfrm>
          <a:custGeom>
            <a:avLst/>
            <a:gdLst>
              <a:gd name="connsiteX0" fmla="*/ 0 w 7010401"/>
              <a:gd name="connsiteY0" fmla="*/ 324497 h 1946941"/>
              <a:gd name="connsiteX1" fmla="*/ 324497 w 7010401"/>
              <a:gd name="connsiteY1" fmla="*/ 0 h 1946941"/>
              <a:gd name="connsiteX2" fmla="*/ 6685904 w 7010401"/>
              <a:gd name="connsiteY2" fmla="*/ 0 h 1946941"/>
              <a:gd name="connsiteX3" fmla="*/ 7010401 w 7010401"/>
              <a:gd name="connsiteY3" fmla="*/ 324497 h 1946941"/>
              <a:gd name="connsiteX4" fmla="*/ 7010401 w 7010401"/>
              <a:gd name="connsiteY4" fmla="*/ 1622444 h 1946941"/>
              <a:gd name="connsiteX5" fmla="*/ 6685904 w 7010401"/>
              <a:gd name="connsiteY5" fmla="*/ 1946941 h 1946941"/>
              <a:gd name="connsiteX6" fmla="*/ 324497 w 7010401"/>
              <a:gd name="connsiteY6" fmla="*/ 1946941 h 1946941"/>
              <a:gd name="connsiteX7" fmla="*/ 0 w 7010401"/>
              <a:gd name="connsiteY7" fmla="*/ 1622444 h 1946941"/>
              <a:gd name="connsiteX8" fmla="*/ 0 w 7010401"/>
              <a:gd name="connsiteY8" fmla="*/ 324497 h 194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10401" h="1946941">
                <a:moveTo>
                  <a:pt x="0" y="324497"/>
                </a:moveTo>
                <a:cubicBezTo>
                  <a:pt x="0" y="145282"/>
                  <a:pt x="145282" y="0"/>
                  <a:pt x="324497" y="0"/>
                </a:cubicBezTo>
                <a:lnTo>
                  <a:pt x="6685904" y="0"/>
                </a:lnTo>
                <a:cubicBezTo>
                  <a:pt x="6865119" y="0"/>
                  <a:pt x="7010401" y="145282"/>
                  <a:pt x="7010401" y="324497"/>
                </a:cubicBezTo>
                <a:lnTo>
                  <a:pt x="7010401" y="1622444"/>
                </a:lnTo>
                <a:cubicBezTo>
                  <a:pt x="7010401" y="1801659"/>
                  <a:pt x="6865119" y="1946941"/>
                  <a:pt x="6685904" y="1946941"/>
                </a:cubicBezTo>
                <a:lnTo>
                  <a:pt x="324497" y="1946941"/>
                </a:lnTo>
                <a:cubicBezTo>
                  <a:pt x="145282" y="1946941"/>
                  <a:pt x="0" y="1801659"/>
                  <a:pt x="0" y="1622444"/>
                </a:cubicBezTo>
                <a:lnTo>
                  <a:pt x="0" y="324497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6482" tIns="186482" rIns="186482" bIns="186482" numCol="1" spcCol="1270" anchor="ctr" anchorCtr="0">
            <a:noAutofit/>
          </a:bodyPr>
          <a:lstStyle/>
          <a:p>
            <a:pPr marL="0" lvl="0" indent="0" algn="just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O" sz="2200" kern="1200" dirty="0">
                <a:latin typeface="Calibri" panose="020F0502020204030204" pitchFamily="34" charset="0"/>
                <a:cs typeface="Calibri" panose="020F0502020204030204" pitchFamily="34" charset="0"/>
              </a:rPr>
              <a:t>Además es importante realizar un tratamiento tópico intensivo seguido por mantenimiento (2 a 3 veces por semana = manejo proactivo) para las exacerbaciones de la enfermedad antes de considerar iniciar terapia sistémica</a:t>
            </a:r>
          </a:p>
        </p:txBody>
      </p:sp>
      <p:sp>
        <p:nvSpPr>
          <p:cNvPr id="7" name="Forma libre: forma 6">
            <a:extLst>
              <a:ext uri="{FF2B5EF4-FFF2-40B4-BE49-F238E27FC236}">
                <a16:creationId xmlns:a16="http://schemas.microsoft.com/office/drawing/2014/main" id="{1CDED8D6-B90A-46ED-B049-D4E299EBC0A2}"/>
              </a:ext>
            </a:extLst>
          </p:cNvPr>
          <p:cNvSpPr/>
          <p:nvPr/>
        </p:nvSpPr>
        <p:spPr>
          <a:xfrm>
            <a:off x="1148039" y="4041913"/>
            <a:ext cx="7010401" cy="1802295"/>
          </a:xfrm>
          <a:custGeom>
            <a:avLst/>
            <a:gdLst>
              <a:gd name="connsiteX0" fmla="*/ 0 w 7010401"/>
              <a:gd name="connsiteY0" fmla="*/ 151917 h 911486"/>
              <a:gd name="connsiteX1" fmla="*/ 151917 w 7010401"/>
              <a:gd name="connsiteY1" fmla="*/ 0 h 911486"/>
              <a:gd name="connsiteX2" fmla="*/ 6858484 w 7010401"/>
              <a:gd name="connsiteY2" fmla="*/ 0 h 911486"/>
              <a:gd name="connsiteX3" fmla="*/ 7010401 w 7010401"/>
              <a:gd name="connsiteY3" fmla="*/ 151917 h 911486"/>
              <a:gd name="connsiteX4" fmla="*/ 7010401 w 7010401"/>
              <a:gd name="connsiteY4" fmla="*/ 759569 h 911486"/>
              <a:gd name="connsiteX5" fmla="*/ 6858484 w 7010401"/>
              <a:gd name="connsiteY5" fmla="*/ 911486 h 911486"/>
              <a:gd name="connsiteX6" fmla="*/ 151917 w 7010401"/>
              <a:gd name="connsiteY6" fmla="*/ 911486 h 911486"/>
              <a:gd name="connsiteX7" fmla="*/ 0 w 7010401"/>
              <a:gd name="connsiteY7" fmla="*/ 759569 h 911486"/>
              <a:gd name="connsiteX8" fmla="*/ 0 w 7010401"/>
              <a:gd name="connsiteY8" fmla="*/ 151917 h 91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10401" h="911486">
                <a:moveTo>
                  <a:pt x="0" y="151917"/>
                </a:moveTo>
                <a:cubicBezTo>
                  <a:pt x="0" y="68016"/>
                  <a:pt x="68016" y="0"/>
                  <a:pt x="151917" y="0"/>
                </a:cubicBezTo>
                <a:lnTo>
                  <a:pt x="6858484" y="0"/>
                </a:lnTo>
                <a:cubicBezTo>
                  <a:pt x="6942385" y="0"/>
                  <a:pt x="7010401" y="68016"/>
                  <a:pt x="7010401" y="151917"/>
                </a:cubicBezTo>
                <a:lnTo>
                  <a:pt x="7010401" y="759569"/>
                </a:lnTo>
                <a:cubicBezTo>
                  <a:pt x="7010401" y="843470"/>
                  <a:pt x="6942385" y="911486"/>
                  <a:pt x="6858484" y="911486"/>
                </a:cubicBezTo>
                <a:lnTo>
                  <a:pt x="151917" y="911486"/>
                </a:lnTo>
                <a:cubicBezTo>
                  <a:pt x="68016" y="911486"/>
                  <a:pt x="0" y="843470"/>
                  <a:pt x="0" y="759569"/>
                </a:cubicBezTo>
                <a:lnTo>
                  <a:pt x="0" y="151917"/>
                </a:lnTo>
                <a:close/>
              </a:path>
            </a:pathLst>
          </a:custGeom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50000"/>
              <a:hueOff val="-109433"/>
              <a:satOff val="-2332"/>
              <a:lumOff val="40157"/>
              <a:alphaOff val="0"/>
            </a:schemeClr>
          </a:fillRef>
          <a:effectRef idx="0">
            <a:schemeClr val="accent5">
              <a:shade val="50000"/>
              <a:hueOff val="-109433"/>
              <a:satOff val="-2332"/>
              <a:lumOff val="401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935" tIns="135935" rIns="135935" bIns="135935" numCol="1" spcCol="1270" anchor="ctr" anchorCtr="0">
            <a:noAutofit/>
          </a:bodyPr>
          <a:lstStyle/>
          <a:p>
            <a:pPr marL="0" lvl="0" indent="0" algn="just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O" sz="2200" kern="1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a pesar de este manejo, hay recaídas o si se requiere uso excesivo de esteroides tópicos para controlar la enfermedad o el paciente ha requerido cursos frecuentes de esteroides sistémicos, se debe contemplar el tratamiento sistémico inmunomodulador</a:t>
            </a:r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20F11403-7ECD-45E7-B095-2AD6DEF4A8FE}"/>
              </a:ext>
            </a:extLst>
          </p:cNvPr>
          <p:cNvSpPr/>
          <p:nvPr/>
        </p:nvSpPr>
        <p:spPr>
          <a:xfrm>
            <a:off x="1148039" y="5398793"/>
            <a:ext cx="7010401" cy="56707"/>
          </a:xfrm>
          <a:custGeom>
            <a:avLst/>
            <a:gdLst>
              <a:gd name="connsiteX0" fmla="*/ 0 w 7010401"/>
              <a:gd name="connsiteY0" fmla="*/ 0 h 56707"/>
              <a:gd name="connsiteX1" fmla="*/ 7010401 w 7010401"/>
              <a:gd name="connsiteY1" fmla="*/ 0 h 56707"/>
              <a:gd name="connsiteX2" fmla="*/ 7010401 w 7010401"/>
              <a:gd name="connsiteY2" fmla="*/ 56707 h 56707"/>
              <a:gd name="connsiteX3" fmla="*/ 0 w 7010401"/>
              <a:gd name="connsiteY3" fmla="*/ 56707 h 56707"/>
              <a:gd name="connsiteX4" fmla="*/ 0 w 7010401"/>
              <a:gd name="connsiteY4" fmla="*/ 0 h 5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0401" h="56707">
                <a:moveTo>
                  <a:pt x="0" y="0"/>
                </a:moveTo>
                <a:lnTo>
                  <a:pt x="7010401" y="0"/>
                </a:lnTo>
                <a:lnTo>
                  <a:pt x="7010401" y="56707"/>
                </a:lnTo>
                <a:lnTo>
                  <a:pt x="0" y="5670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80" tIns="30480" rIns="170688" bIns="30480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s-CO" sz="2300" kern="120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E8B3506-4148-4A61-82E0-B8818448D138}"/>
              </a:ext>
            </a:extLst>
          </p:cNvPr>
          <p:cNvSpPr txBox="1"/>
          <p:nvPr/>
        </p:nvSpPr>
        <p:spPr>
          <a:xfrm>
            <a:off x="5691807" y="6362149"/>
            <a:ext cx="30413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Piedad Marcela Guavita Falla - Dermatóloga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A4A4AA64-D625-492B-B5B4-EDC8EEDEDA53}"/>
              </a:ext>
            </a:extLst>
          </p:cNvPr>
          <p:cNvGrpSpPr/>
          <p:nvPr/>
        </p:nvGrpSpPr>
        <p:grpSpPr>
          <a:xfrm>
            <a:off x="1925741" y="406376"/>
            <a:ext cx="5504553" cy="974461"/>
            <a:chOff x="297590" y="0"/>
            <a:chExt cx="4930765" cy="687718"/>
          </a:xfrm>
          <a:solidFill>
            <a:srgbClr val="FA877E"/>
          </a:solidFill>
          <a:scene3d>
            <a:camera prst="orthographicFront"/>
            <a:lightRig rig="chilly" dir="t"/>
          </a:scene3d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D06FA6BF-2FF7-4B30-BF65-B1F727081ECD}"/>
                </a:ext>
              </a:extLst>
            </p:cNvPr>
            <p:cNvSpPr/>
            <p:nvPr/>
          </p:nvSpPr>
          <p:spPr>
            <a:xfrm>
              <a:off x="297590" y="0"/>
              <a:ext cx="4930765" cy="687718"/>
            </a:xfrm>
            <a:prstGeom prst="rect">
              <a:avLst/>
            </a:prstGeom>
            <a:solidFill>
              <a:srgbClr val="DE586E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34C608E9-D351-407E-97E7-136C598B33AA}"/>
                </a:ext>
              </a:extLst>
            </p:cNvPr>
            <p:cNvSpPr txBox="1"/>
            <p:nvPr/>
          </p:nvSpPr>
          <p:spPr>
            <a:xfrm>
              <a:off x="297590" y="0"/>
              <a:ext cx="4823791" cy="687718"/>
            </a:xfrm>
            <a:prstGeom prst="rect">
              <a:avLst/>
            </a:prstGeom>
            <a:solidFill>
              <a:srgbClr val="DE586E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3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Algoritmo para inicio de manejo sistémico inmunomodulador en dermatitis atópica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1090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17C71996-D9D1-434A-A682-79C8CC2DF21D}"/>
              </a:ext>
            </a:extLst>
          </p:cNvPr>
          <p:cNvGrpSpPr/>
          <p:nvPr/>
        </p:nvGrpSpPr>
        <p:grpSpPr>
          <a:xfrm>
            <a:off x="206412" y="140326"/>
            <a:ext cx="2735571" cy="723789"/>
            <a:chOff x="297590" y="0"/>
            <a:chExt cx="4930765" cy="687718"/>
          </a:xfrm>
          <a:solidFill>
            <a:srgbClr val="FA877E"/>
          </a:solidFill>
          <a:scene3d>
            <a:camera prst="orthographicFront"/>
            <a:lightRig rig="chilly" dir="t"/>
          </a:scene3d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F24B2FD0-25D6-4F27-B024-93192A9CB7EA}"/>
                </a:ext>
              </a:extLst>
            </p:cNvPr>
            <p:cNvSpPr/>
            <p:nvPr/>
          </p:nvSpPr>
          <p:spPr>
            <a:xfrm>
              <a:off x="297590" y="0"/>
              <a:ext cx="4930765" cy="687718"/>
            </a:xfrm>
            <a:prstGeom prst="rect">
              <a:avLst/>
            </a:prstGeom>
            <a:grpFill/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3D31BBE7-BAAE-4BFD-B72A-460356ABBD86}"/>
                </a:ext>
              </a:extLst>
            </p:cNvPr>
            <p:cNvSpPr txBox="1"/>
            <p:nvPr/>
          </p:nvSpPr>
          <p:spPr>
            <a:xfrm>
              <a:off x="297590" y="0"/>
              <a:ext cx="4823791" cy="68771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200" b="1" dirty="0">
                  <a:latin typeface="Calibri" panose="020F0502020204030204" pitchFamily="34" charset="0"/>
                  <a:cs typeface="Calibri" panose="020F0502020204030204" pitchFamily="34" charset="0"/>
                </a:rPr>
                <a:t>Algoritmo para inicio de manejo sistémico </a:t>
              </a:r>
              <a:endParaRPr lang="es-CO" sz="2200" b="1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Triángulo isósceles 5">
            <a:extLst>
              <a:ext uri="{FF2B5EF4-FFF2-40B4-BE49-F238E27FC236}">
                <a16:creationId xmlns:a16="http://schemas.microsoft.com/office/drawing/2014/main" id="{1059B85D-64EC-4987-8728-F0D7D67353CB}"/>
              </a:ext>
            </a:extLst>
          </p:cNvPr>
          <p:cNvSpPr/>
          <p:nvPr/>
        </p:nvSpPr>
        <p:spPr>
          <a:xfrm>
            <a:off x="552804" y="702365"/>
            <a:ext cx="5597866" cy="5597866"/>
          </a:xfrm>
          <a:prstGeom prst="triangl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8137DE44-AC17-479A-9A7B-898563E2EEC6}"/>
              </a:ext>
            </a:extLst>
          </p:cNvPr>
          <p:cNvSpPr/>
          <p:nvPr/>
        </p:nvSpPr>
        <p:spPr>
          <a:xfrm>
            <a:off x="2875679" y="1150586"/>
            <a:ext cx="5269621" cy="1526360"/>
          </a:xfrm>
          <a:custGeom>
            <a:avLst/>
            <a:gdLst>
              <a:gd name="connsiteX0" fmla="*/ 0 w 5269621"/>
              <a:gd name="connsiteY0" fmla="*/ 254398 h 1526360"/>
              <a:gd name="connsiteX1" fmla="*/ 254398 w 5269621"/>
              <a:gd name="connsiteY1" fmla="*/ 0 h 1526360"/>
              <a:gd name="connsiteX2" fmla="*/ 5015223 w 5269621"/>
              <a:gd name="connsiteY2" fmla="*/ 0 h 1526360"/>
              <a:gd name="connsiteX3" fmla="*/ 5269621 w 5269621"/>
              <a:gd name="connsiteY3" fmla="*/ 254398 h 1526360"/>
              <a:gd name="connsiteX4" fmla="*/ 5269621 w 5269621"/>
              <a:gd name="connsiteY4" fmla="*/ 1271962 h 1526360"/>
              <a:gd name="connsiteX5" fmla="*/ 5015223 w 5269621"/>
              <a:gd name="connsiteY5" fmla="*/ 1526360 h 1526360"/>
              <a:gd name="connsiteX6" fmla="*/ 254398 w 5269621"/>
              <a:gd name="connsiteY6" fmla="*/ 1526360 h 1526360"/>
              <a:gd name="connsiteX7" fmla="*/ 0 w 5269621"/>
              <a:gd name="connsiteY7" fmla="*/ 1271962 h 1526360"/>
              <a:gd name="connsiteX8" fmla="*/ 0 w 5269621"/>
              <a:gd name="connsiteY8" fmla="*/ 254398 h 152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69621" h="1526360">
                <a:moveTo>
                  <a:pt x="0" y="254398"/>
                </a:moveTo>
                <a:cubicBezTo>
                  <a:pt x="0" y="113898"/>
                  <a:pt x="113898" y="0"/>
                  <a:pt x="254398" y="0"/>
                </a:cubicBezTo>
                <a:lnTo>
                  <a:pt x="5015223" y="0"/>
                </a:lnTo>
                <a:cubicBezTo>
                  <a:pt x="5155723" y="0"/>
                  <a:pt x="5269621" y="113898"/>
                  <a:pt x="5269621" y="254398"/>
                </a:cubicBezTo>
                <a:lnTo>
                  <a:pt x="5269621" y="1271962"/>
                </a:lnTo>
                <a:cubicBezTo>
                  <a:pt x="5269621" y="1412462"/>
                  <a:pt x="5155723" y="1526360"/>
                  <a:pt x="5015223" y="1526360"/>
                </a:cubicBezTo>
                <a:lnTo>
                  <a:pt x="254398" y="1526360"/>
                </a:lnTo>
                <a:cubicBezTo>
                  <a:pt x="113898" y="1526360"/>
                  <a:pt x="0" y="1412462"/>
                  <a:pt x="0" y="1271962"/>
                </a:cubicBezTo>
                <a:lnTo>
                  <a:pt x="0" y="254398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0711" tIns="150711" rIns="150711" bIns="150711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s-CO" sz="2000" b="1" i="1" kern="1200" dirty="0">
                <a:latin typeface="Calibri" panose="020F0502020204030204" pitchFamily="34" charset="0"/>
                <a:cs typeface="Calibri" panose="020F0502020204030204" pitchFamily="34" charset="0"/>
              </a:rPr>
              <a:t>1. ¿El paciente tiene DA moderada a severa?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s-CO" sz="2000" kern="1200" dirty="0">
                <a:latin typeface="Calibri" panose="020F0502020204030204" pitchFamily="34" charset="0"/>
                <a:cs typeface="Calibri" panose="020F0502020204030204" pitchFamily="34" charset="0"/>
              </a:rPr>
              <a:t>Definida por extensión y severidad de las lesiones y/o impacto significativo en la calidad de vida </a:t>
            </a:r>
            <a:r>
              <a:rPr lang="es-CO" sz="1600" kern="1200" dirty="0">
                <a:latin typeface="Calibri" panose="020F0502020204030204" pitchFamily="34" charset="0"/>
                <a:cs typeface="Calibri" panose="020F0502020204030204" pitchFamily="34" charset="0"/>
              </a:rPr>
              <a:t>(incluyendo funcionamiento social, emocional y escolar/profesional)</a:t>
            </a: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22135507-69EF-40A2-A50B-3B05501451F3}"/>
              </a:ext>
            </a:extLst>
          </p:cNvPr>
          <p:cNvSpPr/>
          <p:nvPr/>
        </p:nvSpPr>
        <p:spPr>
          <a:xfrm>
            <a:off x="1319264" y="2989982"/>
            <a:ext cx="6886784" cy="2047410"/>
          </a:xfrm>
          <a:custGeom>
            <a:avLst/>
            <a:gdLst>
              <a:gd name="connsiteX0" fmla="*/ 0 w 6039151"/>
              <a:gd name="connsiteY0" fmla="*/ 315489 h 1892896"/>
              <a:gd name="connsiteX1" fmla="*/ 315489 w 6039151"/>
              <a:gd name="connsiteY1" fmla="*/ 0 h 1892896"/>
              <a:gd name="connsiteX2" fmla="*/ 5723662 w 6039151"/>
              <a:gd name="connsiteY2" fmla="*/ 0 h 1892896"/>
              <a:gd name="connsiteX3" fmla="*/ 6039151 w 6039151"/>
              <a:gd name="connsiteY3" fmla="*/ 315489 h 1892896"/>
              <a:gd name="connsiteX4" fmla="*/ 6039151 w 6039151"/>
              <a:gd name="connsiteY4" fmla="*/ 1577407 h 1892896"/>
              <a:gd name="connsiteX5" fmla="*/ 5723662 w 6039151"/>
              <a:gd name="connsiteY5" fmla="*/ 1892896 h 1892896"/>
              <a:gd name="connsiteX6" fmla="*/ 315489 w 6039151"/>
              <a:gd name="connsiteY6" fmla="*/ 1892896 h 1892896"/>
              <a:gd name="connsiteX7" fmla="*/ 0 w 6039151"/>
              <a:gd name="connsiteY7" fmla="*/ 1577407 h 1892896"/>
              <a:gd name="connsiteX8" fmla="*/ 0 w 6039151"/>
              <a:gd name="connsiteY8" fmla="*/ 315489 h 189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39151" h="1892896">
                <a:moveTo>
                  <a:pt x="0" y="315489"/>
                </a:moveTo>
                <a:cubicBezTo>
                  <a:pt x="0" y="141249"/>
                  <a:pt x="141249" y="0"/>
                  <a:pt x="315489" y="0"/>
                </a:cubicBezTo>
                <a:lnTo>
                  <a:pt x="5723662" y="0"/>
                </a:lnTo>
                <a:cubicBezTo>
                  <a:pt x="5897902" y="0"/>
                  <a:pt x="6039151" y="141249"/>
                  <a:pt x="6039151" y="315489"/>
                </a:cubicBezTo>
                <a:lnTo>
                  <a:pt x="6039151" y="1577407"/>
                </a:lnTo>
                <a:cubicBezTo>
                  <a:pt x="6039151" y="1751647"/>
                  <a:pt x="5897902" y="1892896"/>
                  <a:pt x="5723662" y="1892896"/>
                </a:cubicBezTo>
                <a:lnTo>
                  <a:pt x="315489" y="1892896"/>
                </a:lnTo>
                <a:cubicBezTo>
                  <a:pt x="141249" y="1892896"/>
                  <a:pt x="0" y="1751647"/>
                  <a:pt x="0" y="1577407"/>
                </a:cubicBezTo>
                <a:lnTo>
                  <a:pt x="0" y="315489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604" tIns="168604" rIns="168604" bIns="168604" numCol="1" spcCol="1270" anchor="ctr" anchorCtr="0">
            <a:no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s-CO" sz="2000" b="1" i="1" kern="1200" dirty="0"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s-CO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Realice estas preguntas:</a:t>
            </a:r>
            <a:endParaRPr lang="es-CO" sz="2000" b="1" i="1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CO" sz="2000" b="1" kern="1200" dirty="0">
                <a:latin typeface="Calibri" panose="020F0502020204030204" pitchFamily="34" charset="0"/>
                <a:cs typeface="Calibri" panose="020F0502020204030204" pitchFamily="34" charset="0"/>
              </a:rPr>
              <a:t>¿Se han considerado diagnósticos alternativos?</a:t>
            </a:r>
          </a:p>
          <a:p>
            <a:pPr marL="342900" lvl="0" indent="-34290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CO" sz="2000" kern="1200" dirty="0">
                <a:latin typeface="Calibri" panose="020F0502020204030204" pitchFamily="34" charset="0"/>
                <a:cs typeface="Calibri" panose="020F0502020204030204" pitchFamily="34" charset="0"/>
              </a:rPr>
              <a:t>¿En caso de infecciones concomitantes, ¿han sido tratadas?</a:t>
            </a:r>
          </a:p>
          <a:p>
            <a:pPr marL="342900" lvl="0" indent="-34290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CO" sz="2000" dirty="0">
                <a:latin typeface="Calibri" panose="020F0502020204030204" pitchFamily="34" charset="0"/>
                <a:cs typeface="Calibri" panose="020F0502020204030204" pitchFamily="34" charset="0"/>
              </a:rPr>
              <a:t>¿Se han contemplado factores precipitantes de tipo alérgico? </a:t>
            </a:r>
            <a:r>
              <a:rPr lang="es-CO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CO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aeroalérgenos</a:t>
            </a:r>
            <a:r>
              <a:rPr lang="es-CO" sz="1600" dirty="0">
                <a:latin typeface="Calibri" panose="020F0502020204030204" pitchFamily="34" charset="0"/>
                <a:cs typeface="Calibri" panose="020F0502020204030204" pitchFamily="34" charset="0"/>
              </a:rPr>
              <a:t>, alérgenos de contacto)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s-CO" sz="1600" kern="1200" dirty="0">
                <a:latin typeface="Calibri" panose="020F0502020204030204" pitchFamily="34" charset="0"/>
                <a:cs typeface="Calibri" panose="020F0502020204030204" pitchFamily="34" charset="0"/>
              </a:rPr>
              <a:t>Tanto la</a:t>
            </a:r>
            <a:r>
              <a:rPr lang="es-CO" sz="1600" dirty="0">
                <a:latin typeface="Calibri" panose="020F0502020204030204" pitchFamily="34" charset="0"/>
                <a:cs typeface="Calibri" panose="020F0502020204030204" pitchFamily="34" charset="0"/>
              </a:rPr>
              <a:t>s infecciones concomitantes como la sensibilización alérgica no controladas influyen en la inadecuada respuesta al manejo</a:t>
            </a:r>
            <a:endParaRPr lang="es-CO" sz="20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1E93570A-CB1F-4903-9152-4434F5874407}"/>
              </a:ext>
            </a:extLst>
          </p:cNvPr>
          <p:cNvSpPr/>
          <p:nvPr/>
        </p:nvSpPr>
        <p:spPr>
          <a:xfrm>
            <a:off x="1319263" y="5269423"/>
            <a:ext cx="6893315" cy="799877"/>
          </a:xfrm>
          <a:custGeom>
            <a:avLst/>
            <a:gdLst>
              <a:gd name="connsiteX0" fmla="*/ 0 w 6893315"/>
              <a:gd name="connsiteY0" fmla="*/ 133315 h 799877"/>
              <a:gd name="connsiteX1" fmla="*/ 133315 w 6893315"/>
              <a:gd name="connsiteY1" fmla="*/ 0 h 799877"/>
              <a:gd name="connsiteX2" fmla="*/ 6760000 w 6893315"/>
              <a:gd name="connsiteY2" fmla="*/ 0 h 799877"/>
              <a:gd name="connsiteX3" fmla="*/ 6893315 w 6893315"/>
              <a:gd name="connsiteY3" fmla="*/ 133315 h 799877"/>
              <a:gd name="connsiteX4" fmla="*/ 6893315 w 6893315"/>
              <a:gd name="connsiteY4" fmla="*/ 666562 h 799877"/>
              <a:gd name="connsiteX5" fmla="*/ 6760000 w 6893315"/>
              <a:gd name="connsiteY5" fmla="*/ 799877 h 799877"/>
              <a:gd name="connsiteX6" fmla="*/ 133315 w 6893315"/>
              <a:gd name="connsiteY6" fmla="*/ 799877 h 799877"/>
              <a:gd name="connsiteX7" fmla="*/ 0 w 6893315"/>
              <a:gd name="connsiteY7" fmla="*/ 666562 h 799877"/>
              <a:gd name="connsiteX8" fmla="*/ 0 w 6893315"/>
              <a:gd name="connsiteY8" fmla="*/ 133315 h 799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93315" h="799877">
                <a:moveTo>
                  <a:pt x="0" y="133315"/>
                </a:moveTo>
                <a:cubicBezTo>
                  <a:pt x="0" y="59687"/>
                  <a:pt x="59687" y="0"/>
                  <a:pt x="133315" y="0"/>
                </a:cubicBezTo>
                <a:lnTo>
                  <a:pt x="6760000" y="0"/>
                </a:lnTo>
                <a:cubicBezTo>
                  <a:pt x="6833628" y="0"/>
                  <a:pt x="6893315" y="59687"/>
                  <a:pt x="6893315" y="133315"/>
                </a:cubicBezTo>
                <a:lnTo>
                  <a:pt x="6893315" y="666562"/>
                </a:lnTo>
                <a:cubicBezTo>
                  <a:pt x="6893315" y="740190"/>
                  <a:pt x="6833628" y="799877"/>
                  <a:pt x="6760000" y="799877"/>
                </a:cubicBezTo>
                <a:lnTo>
                  <a:pt x="133315" y="799877"/>
                </a:lnTo>
                <a:cubicBezTo>
                  <a:pt x="59687" y="799877"/>
                  <a:pt x="0" y="740190"/>
                  <a:pt x="0" y="666562"/>
                </a:cubicBezTo>
                <a:lnTo>
                  <a:pt x="0" y="133315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5247" tIns="115247" rIns="115247" bIns="115247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O" sz="2000" b="1" i="1" kern="1200" dirty="0"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s-CO" sz="2000" kern="1200" dirty="0">
                <a:latin typeface="Calibri" panose="020F0502020204030204" pitchFamily="34" charset="0"/>
                <a:cs typeface="Calibri" panose="020F0502020204030204" pitchFamily="34" charset="0"/>
              </a:rPr>
              <a:t>Se debe dar la oportunidad al </a:t>
            </a:r>
            <a:r>
              <a:rPr lang="es-CO" sz="2000" b="1" i="1" kern="1200" dirty="0">
                <a:latin typeface="Calibri" panose="020F0502020204030204" pitchFamily="34" charset="0"/>
                <a:cs typeface="Calibri" panose="020F0502020204030204" pitchFamily="34" charset="0"/>
              </a:rPr>
              <a:t>manejo tópico intensivo </a:t>
            </a:r>
            <a:r>
              <a:rPr lang="es-CO" sz="2000" kern="1200" dirty="0">
                <a:latin typeface="Calibri" panose="020F0502020204030204" pitchFamily="34" charset="0"/>
                <a:cs typeface="Calibri" panose="020F0502020204030204" pitchFamily="34" charset="0"/>
              </a:rPr>
              <a:t>antes de considerar el paso al tratamiento sistémico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BD8725C-0CA3-47CB-A050-BD7358012078}"/>
              </a:ext>
            </a:extLst>
          </p:cNvPr>
          <p:cNvSpPr txBox="1"/>
          <p:nvPr/>
        </p:nvSpPr>
        <p:spPr>
          <a:xfrm>
            <a:off x="5767504" y="6505758"/>
            <a:ext cx="30413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Piedad Marcela Guavita Falla - Dermatóloga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0D36554-E4C6-4375-9CA3-129ECC3E2E2D}"/>
              </a:ext>
            </a:extLst>
          </p:cNvPr>
          <p:cNvSpPr txBox="1"/>
          <p:nvPr/>
        </p:nvSpPr>
        <p:spPr>
          <a:xfrm>
            <a:off x="334178" y="1155660"/>
            <a:ext cx="2420689" cy="482526"/>
          </a:xfrm>
          <a:prstGeom prst="rect">
            <a:avLst/>
          </a:prstGeom>
          <a:solidFill>
            <a:srgbClr val="FEE8E6"/>
          </a:solidFill>
          <a:scene3d>
            <a:camera prst="orthographicFront"/>
            <a:lightRig rig="chilly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8110" tIns="118110" rIns="118110" bIns="118110" numCol="1" spcCol="1270" anchor="ctr" anchorCtr="0">
            <a:noAutofit/>
          </a:bodyPr>
          <a:lstStyle/>
          <a:p>
            <a:pPr marL="0" lvl="0" indent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O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Dermatitis Atópica (DA)</a:t>
            </a:r>
            <a:endParaRPr lang="es-CO" i="1" kern="1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937C2011-FDC2-43DC-B1DD-65ABF5CDE06E}"/>
              </a:ext>
            </a:extLst>
          </p:cNvPr>
          <p:cNvSpPr/>
          <p:nvPr/>
        </p:nvSpPr>
        <p:spPr>
          <a:xfrm>
            <a:off x="1444488" y="861389"/>
            <a:ext cx="185530" cy="241263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Flecha: hacia arriba 1">
            <a:extLst>
              <a:ext uri="{FF2B5EF4-FFF2-40B4-BE49-F238E27FC236}">
                <a16:creationId xmlns:a16="http://schemas.microsoft.com/office/drawing/2014/main" id="{9B14B354-96CC-4A32-BEB9-315F395076EA}"/>
              </a:ext>
            </a:extLst>
          </p:cNvPr>
          <p:cNvSpPr/>
          <p:nvPr/>
        </p:nvSpPr>
        <p:spPr>
          <a:xfrm rot="10800000">
            <a:off x="8348870" y="1099931"/>
            <a:ext cx="234725" cy="5134040"/>
          </a:xfrm>
          <a:prstGeom prst="upArrow">
            <a:avLst/>
          </a:prstGeom>
          <a:solidFill>
            <a:srgbClr val="DEC4D3"/>
          </a:solidFill>
          <a:ln>
            <a:solidFill>
              <a:srgbClr val="AF71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5561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17C71996-D9D1-434A-A682-79C8CC2DF21D}"/>
              </a:ext>
            </a:extLst>
          </p:cNvPr>
          <p:cNvGrpSpPr/>
          <p:nvPr/>
        </p:nvGrpSpPr>
        <p:grpSpPr>
          <a:xfrm>
            <a:off x="206412" y="140326"/>
            <a:ext cx="2735571" cy="723789"/>
            <a:chOff x="297590" y="0"/>
            <a:chExt cx="4930765" cy="687718"/>
          </a:xfrm>
          <a:solidFill>
            <a:srgbClr val="FA877E"/>
          </a:solidFill>
          <a:scene3d>
            <a:camera prst="orthographicFront"/>
            <a:lightRig rig="chilly" dir="t"/>
          </a:scene3d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F24B2FD0-25D6-4F27-B024-93192A9CB7EA}"/>
                </a:ext>
              </a:extLst>
            </p:cNvPr>
            <p:cNvSpPr/>
            <p:nvPr/>
          </p:nvSpPr>
          <p:spPr>
            <a:xfrm>
              <a:off x="297590" y="0"/>
              <a:ext cx="4930765" cy="687718"/>
            </a:xfrm>
            <a:prstGeom prst="rect">
              <a:avLst/>
            </a:prstGeom>
            <a:grpFill/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3D31BBE7-BAAE-4BFD-B72A-460356ABBD86}"/>
                </a:ext>
              </a:extLst>
            </p:cNvPr>
            <p:cNvSpPr txBox="1"/>
            <p:nvPr/>
          </p:nvSpPr>
          <p:spPr>
            <a:xfrm>
              <a:off x="297590" y="0"/>
              <a:ext cx="4823791" cy="68771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200" b="1" dirty="0">
                  <a:latin typeface="Calibri" panose="020F0502020204030204" pitchFamily="34" charset="0"/>
                  <a:cs typeface="Calibri" panose="020F0502020204030204" pitchFamily="34" charset="0"/>
                </a:rPr>
                <a:t>Algoritmo para inicio de manejo sistémico </a:t>
              </a:r>
              <a:endParaRPr lang="es-CO" sz="2200" b="1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" name="Triángulo isósceles 5">
            <a:extLst>
              <a:ext uri="{FF2B5EF4-FFF2-40B4-BE49-F238E27FC236}">
                <a16:creationId xmlns:a16="http://schemas.microsoft.com/office/drawing/2014/main" id="{1059B85D-64EC-4987-8728-F0D7D67353CB}"/>
              </a:ext>
            </a:extLst>
          </p:cNvPr>
          <p:cNvSpPr/>
          <p:nvPr/>
        </p:nvSpPr>
        <p:spPr>
          <a:xfrm>
            <a:off x="552804" y="702365"/>
            <a:ext cx="5597866" cy="5597866"/>
          </a:xfrm>
          <a:prstGeom prst="triangl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8137DE44-AC17-479A-9A7B-898563E2EEC6}"/>
              </a:ext>
            </a:extLst>
          </p:cNvPr>
          <p:cNvSpPr/>
          <p:nvPr/>
        </p:nvSpPr>
        <p:spPr>
          <a:xfrm>
            <a:off x="2309653" y="1247258"/>
            <a:ext cx="5933201" cy="2112227"/>
          </a:xfrm>
          <a:custGeom>
            <a:avLst/>
            <a:gdLst>
              <a:gd name="connsiteX0" fmla="*/ 0 w 5269621"/>
              <a:gd name="connsiteY0" fmla="*/ 254398 h 1526360"/>
              <a:gd name="connsiteX1" fmla="*/ 254398 w 5269621"/>
              <a:gd name="connsiteY1" fmla="*/ 0 h 1526360"/>
              <a:gd name="connsiteX2" fmla="*/ 5015223 w 5269621"/>
              <a:gd name="connsiteY2" fmla="*/ 0 h 1526360"/>
              <a:gd name="connsiteX3" fmla="*/ 5269621 w 5269621"/>
              <a:gd name="connsiteY3" fmla="*/ 254398 h 1526360"/>
              <a:gd name="connsiteX4" fmla="*/ 5269621 w 5269621"/>
              <a:gd name="connsiteY4" fmla="*/ 1271962 h 1526360"/>
              <a:gd name="connsiteX5" fmla="*/ 5015223 w 5269621"/>
              <a:gd name="connsiteY5" fmla="*/ 1526360 h 1526360"/>
              <a:gd name="connsiteX6" fmla="*/ 254398 w 5269621"/>
              <a:gd name="connsiteY6" fmla="*/ 1526360 h 1526360"/>
              <a:gd name="connsiteX7" fmla="*/ 0 w 5269621"/>
              <a:gd name="connsiteY7" fmla="*/ 1271962 h 1526360"/>
              <a:gd name="connsiteX8" fmla="*/ 0 w 5269621"/>
              <a:gd name="connsiteY8" fmla="*/ 254398 h 152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69621" h="1526360">
                <a:moveTo>
                  <a:pt x="0" y="254398"/>
                </a:moveTo>
                <a:cubicBezTo>
                  <a:pt x="0" y="113898"/>
                  <a:pt x="113898" y="0"/>
                  <a:pt x="254398" y="0"/>
                </a:cubicBezTo>
                <a:lnTo>
                  <a:pt x="5015223" y="0"/>
                </a:lnTo>
                <a:cubicBezTo>
                  <a:pt x="5155723" y="0"/>
                  <a:pt x="5269621" y="113898"/>
                  <a:pt x="5269621" y="254398"/>
                </a:cubicBezTo>
                <a:lnTo>
                  <a:pt x="5269621" y="1271962"/>
                </a:lnTo>
                <a:cubicBezTo>
                  <a:pt x="5269621" y="1412462"/>
                  <a:pt x="5155723" y="1526360"/>
                  <a:pt x="5015223" y="1526360"/>
                </a:cubicBezTo>
                <a:lnTo>
                  <a:pt x="254398" y="1526360"/>
                </a:lnTo>
                <a:cubicBezTo>
                  <a:pt x="113898" y="1526360"/>
                  <a:pt x="0" y="1412462"/>
                  <a:pt x="0" y="1271962"/>
                </a:cubicBezTo>
                <a:lnTo>
                  <a:pt x="0" y="254398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0711" tIns="150711" rIns="150711" bIns="150711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s-CO" sz="2000" b="1" i="1" kern="1200" dirty="0">
                <a:latin typeface="Calibri" panose="020F0502020204030204" pitchFamily="34" charset="0"/>
                <a:cs typeface="Calibri" panose="020F0502020204030204" pitchFamily="34" charset="0"/>
              </a:rPr>
              <a:t>3. Se debe evaluar la educación dada al paciente y su familia</a:t>
            </a:r>
          </a:p>
          <a:p>
            <a:pPr marL="285750" lvl="0" indent="-28575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dirty="0">
                <a:latin typeface="Calibri" panose="020F0502020204030204" pitchFamily="34" charset="0"/>
                <a:cs typeface="Calibri" panose="020F0502020204030204" pitchFamily="34" charset="0"/>
              </a:rPr>
              <a:t>Evitación de sustancias irritantes y factores precipitantes conocidos</a:t>
            </a:r>
          </a:p>
          <a:p>
            <a:pPr marL="285750" lvl="0" indent="-28575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kern="1200" dirty="0">
                <a:latin typeface="Calibri" panose="020F0502020204030204" pitchFamily="34" charset="0"/>
                <a:cs typeface="Calibri" panose="020F0502020204030204" pitchFamily="34" charset="0"/>
              </a:rPr>
              <a:t>Enfatizar la importancia de la adherencia al tratamiento</a:t>
            </a:r>
          </a:p>
          <a:p>
            <a:pPr marL="285750" lvl="0" indent="-28575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dirty="0">
                <a:latin typeface="Calibri" panose="020F0502020204030204" pitchFamily="34" charset="0"/>
                <a:cs typeface="Calibri" panose="020F0502020204030204" pitchFamily="34" charset="0"/>
              </a:rPr>
              <a:t>Optimizar la terapia tópica</a:t>
            </a:r>
          </a:p>
          <a:p>
            <a:pPr marL="285750" lvl="0" indent="-28575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kern="1200" dirty="0">
                <a:latin typeface="Calibri" panose="020F0502020204030204" pitchFamily="34" charset="0"/>
                <a:cs typeface="Calibri" panose="020F0502020204030204" pitchFamily="34" charset="0"/>
              </a:rPr>
              <a:t>Abordar los temores acerca del uso de es</a:t>
            </a:r>
            <a:r>
              <a:rPr lang="es-CO" dirty="0">
                <a:latin typeface="Calibri" panose="020F0502020204030204" pitchFamily="34" charset="0"/>
                <a:cs typeface="Calibri" panose="020F0502020204030204" pitchFamily="34" charset="0"/>
              </a:rPr>
              <a:t>teroides tópicos</a:t>
            </a:r>
            <a:endParaRPr lang="es-CO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22135507-69EF-40A2-A50B-3B05501451F3}"/>
              </a:ext>
            </a:extLst>
          </p:cNvPr>
          <p:cNvSpPr/>
          <p:nvPr/>
        </p:nvSpPr>
        <p:spPr>
          <a:xfrm>
            <a:off x="1319264" y="3877873"/>
            <a:ext cx="6886784" cy="1785877"/>
          </a:xfrm>
          <a:custGeom>
            <a:avLst/>
            <a:gdLst>
              <a:gd name="connsiteX0" fmla="*/ 0 w 6039151"/>
              <a:gd name="connsiteY0" fmla="*/ 315489 h 1892896"/>
              <a:gd name="connsiteX1" fmla="*/ 315489 w 6039151"/>
              <a:gd name="connsiteY1" fmla="*/ 0 h 1892896"/>
              <a:gd name="connsiteX2" fmla="*/ 5723662 w 6039151"/>
              <a:gd name="connsiteY2" fmla="*/ 0 h 1892896"/>
              <a:gd name="connsiteX3" fmla="*/ 6039151 w 6039151"/>
              <a:gd name="connsiteY3" fmla="*/ 315489 h 1892896"/>
              <a:gd name="connsiteX4" fmla="*/ 6039151 w 6039151"/>
              <a:gd name="connsiteY4" fmla="*/ 1577407 h 1892896"/>
              <a:gd name="connsiteX5" fmla="*/ 5723662 w 6039151"/>
              <a:gd name="connsiteY5" fmla="*/ 1892896 h 1892896"/>
              <a:gd name="connsiteX6" fmla="*/ 315489 w 6039151"/>
              <a:gd name="connsiteY6" fmla="*/ 1892896 h 1892896"/>
              <a:gd name="connsiteX7" fmla="*/ 0 w 6039151"/>
              <a:gd name="connsiteY7" fmla="*/ 1577407 h 1892896"/>
              <a:gd name="connsiteX8" fmla="*/ 0 w 6039151"/>
              <a:gd name="connsiteY8" fmla="*/ 315489 h 189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39151" h="1892896">
                <a:moveTo>
                  <a:pt x="0" y="315489"/>
                </a:moveTo>
                <a:cubicBezTo>
                  <a:pt x="0" y="141249"/>
                  <a:pt x="141249" y="0"/>
                  <a:pt x="315489" y="0"/>
                </a:cubicBezTo>
                <a:lnTo>
                  <a:pt x="5723662" y="0"/>
                </a:lnTo>
                <a:cubicBezTo>
                  <a:pt x="5897902" y="0"/>
                  <a:pt x="6039151" y="141249"/>
                  <a:pt x="6039151" y="315489"/>
                </a:cubicBezTo>
                <a:lnTo>
                  <a:pt x="6039151" y="1577407"/>
                </a:lnTo>
                <a:cubicBezTo>
                  <a:pt x="6039151" y="1751647"/>
                  <a:pt x="5897902" y="1892896"/>
                  <a:pt x="5723662" y="1892896"/>
                </a:cubicBezTo>
                <a:lnTo>
                  <a:pt x="315489" y="1892896"/>
                </a:lnTo>
                <a:cubicBezTo>
                  <a:pt x="141249" y="1892896"/>
                  <a:pt x="0" y="1751647"/>
                  <a:pt x="0" y="1577407"/>
                </a:cubicBezTo>
                <a:lnTo>
                  <a:pt x="0" y="315489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604" tIns="168604" rIns="168604" bIns="168604" numCol="1" spcCol="1270" anchor="ctr" anchorCtr="0">
            <a:no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s-CO" sz="2000" b="1" i="1" kern="1200" dirty="0">
                <a:latin typeface="Calibri" panose="020F0502020204030204" pitchFamily="34" charset="0"/>
                <a:cs typeface="Calibri" panose="020F0502020204030204" pitchFamily="34" charset="0"/>
              </a:rPr>
              <a:t>4. ¿El paciente continua con DA moderada a severa a pesar de terapia tópica intensiva?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es-CO" sz="800" b="1" i="1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s-CO" sz="2000" kern="1200" dirty="0">
                <a:latin typeface="Calibri" panose="020F0502020204030204" pitchFamily="34" charset="0"/>
                <a:cs typeface="Calibri" panose="020F0502020204030204" pitchFamily="34" charset="0"/>
              </a:rPr>
              <a:t>Considere fototerapia si las condiciones del paciente lo permiten (desplazamiento, edad, entre otros)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BD8725C-0CA3-47CB-A050-BD7358012078}"/>
              </a:ext>
            </a:extLst>
          </p:cNvPr>
          <p:cNvSpPr txBox="1"/>
          <p:nvPr/>
        </p:nvSpPr>
        <p:spPr>
          <a:xfrm>
            <a:off x="5767504" y="6505758"/>
            <a:ext cx="30413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Piedad Marcela Guavita Falla - Dermatóloga</a:t>
            </a:r>
          </a:p>
        </p:txBody>
      </p:sp>
      <p:sp>
        <p:nvSpPr>
          <p:cNvPr id="2" name="Flecha: hacia arriba 1">
            <a:extLst>
              <a:ext uri="{FF2B5EF4-FFF2-40B4-BE49-F238E27FC236}">
                <a16:creationId xmlns:a16="http://schemas.microsoft.com/office/drawing/2014/main" id="{9B14B354-96CC-4A32-BEB9-315F395076EA}"/>
              </a:ext>
            </a:extLst>
          </p:cNvPr>
          <p:cNvSpPr/>
          <p:nvPr/>
        </p:nvSpPr>
        <p:spPr>
          <a:xfrm rot="10800000">
            <a:off x="8348870" y="1099931"/>
            <a:ext cx="234725" cy="5134040"/>
          </a:xfrm>
          <a:prstGeom prst="upArrow">
            <a:avLst/>
          </a:prstGeom>
          <a:solidFill>
            <a:srgbClr val="DEC4D3"/>
          </a:solidFill>
          <a:ln>
            <a:solidFill>
              <a:srgbClr val="AF71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1218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1BD8725C-0CA3-47CB-A050-BD7358012078}"/>
              </a:ext>
            </a:extLst>
          </p:cNvPr>
          <p:cNvSpPr txBox="1"/>
          <p:nvPr/>
        </p:nvSpPr>
        <p:spPr>
          <a:xfrm>
            <a:off x="5767504" y="6505758"/>
            <a:ext cx="30413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Piedad Marcela Guavita Falla - Dermatóloga</a:t>
            </a:r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45D719D3-D247-4EB8-98ED-E0A2EF7AF23F}"/>
              </a:ext>
            </a:extLst>
          </p:cNvPr>
          <p:cNvGrpSpPr/>
          <p:nvPr/>
        </p:nvGrpSpPr>
        <p:grpSpPr>
          <a:xfrm>
            <a:off x="3254124" y="3433041"/>
            <a:ext cx="472408" cy="585537"/>
            <a:chOff x="3043225" y="4078962"/>
            <a:chExt cx="472408" cy="585537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842B982B-779C-484A-BE71-9D4CBA4924C0}"/>
                </a:ext>
              </a:extLst>
            </p:cNvPr>
            <p:cNvSpPr/>
            <p:nvPr/>
          </p:nvSpPr>
          <p:spPr>
            <a:xfrm>
              <a:off x="3353850" y="4078962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BA39DACC-17CD-48C1-9802-AB02840F4C0A}"/>
                </a:ext>
              </a:extLst>
            </p:cNvPr>
            <p:cNvSpPr/>
            <p:nvPr/>
          </p:nvSpPr>
          <p:spPr>
            <a:xfrm>
              <a:off x="3212127" y="4306080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4444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4444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4444"/>
              </a:schemeClr>
            </a:effectRef>
            <a:fontRef idx="minor">
              <a:schemeClr val="lt1"/>
            </a:fontRef>
          </p:style>
        </p: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9E84A54B-6CEF-41E3-B266-CB1FC8DC5AE4}"/>
                </a:ext>
              </a:extLst>
            </p:cNvPr>
            <p:cNvSpPr/>
            <p:nvPr/>
          </p:nvSpPr>
          <p:spPr>
            <a:xfrm>
              <a:off x="3043225" y="4502716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8889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8889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8889"/>
              </a:schemeClr>
            </a:effectRef>
            <a:fontRef idx="minor">
              <a:schemeClr val="lt1"/>
            </a:fontRef>
          </p:style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43BF9343-5F07-472D-8356-08FDCFAD55F2}"/>
              </a:ext>
            </a:extLst>
          </p:cNvPr>
          <p:cNvGrpSpPr/>
          <p:nvPr/>
        </p:nvGrpSpPr>
        <p:grpSpPr>
          <a:xfrm rot="12269737">
            <a:off x="1951975" y="5312045"/>
            <a:ext cx="1025062" cy="705319"/>
            <a:chOff x="3245131" y="1535586"/>
            <a:chExt cx="1025062" cy="705319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45D602D4-313F-4793-A7A3-A2318E33AEF4}"/>
                </a:ext>
              </a:extLst>
            </p:cNvPr>
            <p:cNvSpPr/>
            <p:nvPr/>
          </p:nvSpPr>
          <p:spPr>
            <a:xfrm>
              <a:off x="3245131" y="1793185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13333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13333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13333"/>
              </a:schemeClr>
            </a:effectRef>
            <a:fontRef idx="minor">
              <a:schemeClr val="lt1"/>
            </a:fontRef>
          </p:style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42FDE45C-BFFA-412A-8E00-648DB5E7F44B}"/>
                </a:ext>
              </a:extLst>
            </p:cNvPr>
            <p:cNvSpPr/>
            <p:nvPr/>
          </p:nvSpPr>
          <p:spPr>
            <a:xfrm>
              <a:off x="3461275" y="1664385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17778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17778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17778"/>
              </a:schemeClr>
            </a:effectRef>
            <a:fontRef idx="minor">
              <a:schemeClr val="lt1"/>
            </a:fontRef>
          </p:style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4B034FCE-CBD3-4CAA-936D-C11CF4D0FBD3}"/>
                </a:ext>
              </a:extLst>
            </p:cNvPr>
            <p:cNvSpPr/>
            <p:nvPr/>
          </p:nvSpPr>
          <p:spPr>
            <a:xfrm>
              <a:off x="3676771" y="1535586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22222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22222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22222"/>
              </a:schemeClr>
            </a:effectRef>
            <a:fontRef idx="minor">
              <a:schemeClr val="lt1"/>
            </a:fontRef>
          </p:style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FB7F48DC-EAE0-4E78-8B99-27DDCFC3E09A}"/>
                </a:ext>
              </a:extLst>
            </p:cNvPr>
            <p:cNvSpPr/>
            <p:nvPr/>
          </p:nvSpPr>
          <p:spPr>
            <a:xfrm>
              <a:off x="3892267" y="1664385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26667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26667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0901D795-033F-4180-AD09-802A7BCB5254}"/>
                </a:ext>
              </a:extLst>
            </p:cNvPr>
            <p:cNvSpPr/>
            <p:nvPr/>
          </p:nvSpPr>
          <p:spPr>
            <a:xfrm>
              <a:off x="4108410" y="1793185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31111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31111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31111"/>
              </a:schemeClr>
            </a:effectRef>
            <a:fontRef idx="minor">
              <a:schemeClr val="lt1"/>
            </a:fontRef>
          </p:style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F9BD3665-6FAE-47C7-AF5E-5DF12A3224CC}"/>
                </a:ext>
              </a:extLst>
            </p:cNvPr>
            <p:cNvSpPr/>
            <p:nvPr/>
          </p:nvSpPr>
          <p:spPr>
            <a:xfrm>
              <a:off x="3676771" y="1807353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35556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35556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35556"/>
              </a:schemeClr>
            </a:effectRef>
            <a:fontRef idx="minor">
              <a:schemeClr val="lt1"/>
            </a:fontRef>
          </p:style>
        </p: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1F0C807C-393C-4F5F-9202-730D5AD3DEE7}"/>
                </a:ext>
              </a:extLst>
            </p:cNvPr>
            <p:cNvSpPr/>
            <p:nvPr/>
          </p:nvSpPr>
          <p:spPr>
            <a:xfrm>
              <a:off x="3676771" y="2079122"/>
              <a:ext cx="161783" cy="161783"/>
            </a:xfrm>
            <a:prstGeom prst="ellipse">
              <a:avLst/>
            </a:pr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1">
              <a:schemeClr val="accent5">
                <a:alpha val="90000"/>
                <a:hueOff val="0"/>
                <a:satOff val="0"/>
                <a:lumOff val="0"/>
                <a:alphaOff val="-40000"/>
              </a:schemeClr>
            </a:lnRef>
            <a:fillRef idx="1">
              <a:schemeClr val="accent5">
                <a:alpha val="90000"/>
                <a:hueOff val="0"/>
                <a:satOff val="0"/>
                <a:lumOff val="0"/>
                <a:alphaOff val="-40000"/>
              </a:schemeClr>
            </a:fillRef>
            <a:effectRef idx="0">
              <a:schemeClr val="accent5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</p:grp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2EFBDD88-3C7D-45CD-B560-CD7C401087BF}"/>
              </a:ext>
            </a:extLst>
          </p:cNvPr>
          <p:cNvSpPr/>
          <p:nvPr/>
        </p:nvSpPr>
        <p:spPr>
          <a:xfrm>
            <a:off x="2731464" y="4075695"/>
            <a:ext cx="4994561" cy="1419947"/>
          </a:xfrm>
          <a:custGeom>
            <a:avLst/>
            <a:gdLst>
              <a:gd name="connsiteX0" fmla="*/ 0 w 4994561"/>
              <a:gd name="connsiteY0" fmla="*/ 236663 h 1419947"/>
              <a:gd name="connsiteX1" fmla="*/ 236663 w 4994561"/>
              <a:gd name="connsiteY1" fmla="*/ 0 h 1419947"/>
              <a:gd name="connsiteX2" fmla="*/ 4757898 w 4994561"/>
              <a:gd name="connsiteY2" fmla="*/ 0 h 1419947"/>
              <a:gd name="connsiteX3" fmla="*/ 4994561 w 4994561"/>
              <a:gd name="connsiteY3" fmla="*/ 236663 h 1419947"/>
              <a:gd name="connsiteX4" fmla="*/ 4994561 w 4994561"/>
              <a:gd name="connsiteY4" fmla="*/ 1183284 h 1419947"/>
              <a:gd name="connsiteX5" fmla="*/ 4757898 w 4994561"/>
              <a:gd name="connsiteY5" fmla="*/ 1419947 h 1419947"/>
              <a:gd name="connsiteX6" fmla="*/ 236663 w 4994561"/>
              <a:gd name="connsiteY6" fmla="*/ 1419947 h 1419947"/>
              <a:gd name="connsiteX7" fmla="*/ 0 w 4994561"/>
              <a:gd name="connsiteY7" fmla="*/ 1183284 h 1419947"/>
              <a:gd name="connsiteX8" fmla="*/ 0 w 4994561"/>
              <a:gd name="connsiteY8" fmla="*/ 236663 h 1419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4561" h="1419947">
                <a:moveTo>
                  <a:pt x="0" y="236663"/>
                </a:moveTo>
                <a:cubicBezTo>
                  <a:pt x="0" y="105958"/>
                  <a:pt x="105958" y="0"/>
                  <a:pt x="236663" y="0"/>
                </a:cubicBezTo>
                <a:lnTo>
                  <a:pt x="4757898" y="0"/>
                </a:lnTo>
                <a:cubicBezTo>
                  <a:pt x="4888603" y="0"/>
                  <a:pt x="4994561" y="105958"/>
                  <a:pt x="4994561" y="236663"/>
                </a:cubicBezTo>
                <a:lnTo>
                  <a:pt x="4994561" y="1183284"/>
                </a:lnTo>
                <a:cubicBezTo>
                  <a:pt x="4994561" y="1313989"/>
                  <a:pt x="4888603" y="1419947"/>
                  <a:pt x="4757898" y="1419947"/>
                </a:cubicBezTo>
                <a:lnTo>
                  <a:pt x="236663" y="1419947"/>
                </a:lnTo>
                <a:cubicBezTo>
                  <a:pt x="105958" y="1419947"/>
                  <a:pt x="0" y="1313989"/>
                  <a:pt x="0" y="1183284"/>
                </a:cubicBezTo>
                <a:lnTo>
                  <a:pt x="0" y="23666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9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7897" tIns="145516" rIns="145516" bIns="145516" numCol="1" spcCol="1270" anchor="ctr" anchorCtr="0">
            <a:noAutofit/>
          </a:bodyPr>
          <a:lstStyle/>
          <a:p>
            <a:pPr marL="0" lvl="0" indent="0" algn="just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O" sz="20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elección del medicamento sistémico depende de la edad, comorbilidades y preferencias del paciente y su familia, entre otros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5E102AA5-3481-4D94-8521-C6EAB5E489FE}"/>
              </a:ext>
            </a:extLst>
          </p:cNvPr>
          <p:cNvSpPr/>
          <p:nvPr/>
        </p:nvSpPr>
        <p:spPr>
          <a:xfrm>
            <a:off x="1459288" y="3765786"/>
            <a:ext cx="1617839" cy="1617732"/>
          </a:xfrm>
          <a:prstGeom prst="ellipse">
            <a:avLst/>
          </a:prstGeom>
          <a:blipFill rotWithShape="1">
            <a:blip r:embed="rId2"/>
            <a:srcRect/>
            <a:stretch>
              <a:fillRect/>
            </a:stretch>
          </a:blipFill>
          <a:scene3d>
            <a:camera prst="orthographicFront"/>
            <a:lightRig rig="chilly" dir="t"/>
          </a:scene3d>
          <a:sp3d z="12700" extrusionH="12700" prstMaterial="translucentPowder">
            <a:bevelT w="25400" h="6350" prst="softRound"/>
            <a:bevelB w="0" h="0" prst="convex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Forma libre: forma 26">
            <a:extLst>
              <a:ext uri="{FF2B5EF4-FFF2-40B4-BE49-F238E27FC236}">
                <a16:creationId xmlns:a16="http://schemas.microsoft.com/office/drawing/2014/main" id="{D3719981-CF72-47DC-A2C0-52CBBF8EFF4C}"/>
              </a:ext>
            </a:extLst>
          </p:cNvPr>
          <p:cNvSpPr/>
          <p:nvPr/>
        </p:nvSpPr>
        <p:spPr>
          <a:xfrm>
            <a:off x="3867958" y="1971163"/>
            <a:ext cx="4083345" cy="1846702"/>
          </a:xfrm>
          <a:custGeom>
            <a:avLst/>
            <a:gdLst>
              <a:gd name="connsiteX0" fmla="*/ 0 w 3925840"/>
              <a:gd name="connsiteY0" fmla="*/ 307790 h 1846702"/>
              <a:gd name="connsiteX1" fmla="*/ 307790 w 3925840"/>
              <a:gd name="connsiteY1" fmla="*/ 0 h 1846702"/>
              <a:gd name="connsiteX2" fmla="*/ 3618050 w 3925840"/>
              <a:gd name="connsiteY2" fmla="*/ 0 h 1846702"/>
              <a:gd name="connsiteX3" fmla="*/ 3925840 w 3925840"/>
              <a:gd name="connsiteY3" fmla="*/ 307790 h 1846702"/>
              <a:gd name="connsiteX4" fmla="*/ 3925840 w 3925840"/>
              <a:gd name="connsiteY4" fmla="*/ 1538912 h 1846702"/>
              <a:gd name="connsiteX5" fmla="*/ 3618050 w 3925840"/>
              <a:gd name="connsiteY5" fmla="*/ 1846702 h 1846702"/>
              <a:gd name="connsiteX6" fmla="*/ 307790 w 3925840"/>
              <a:gd name="connsiteY6" fmla="*/ 1846702 h 1846702"/>
              <a:gd name="connsiteX7" fmla="*/ 0 w 3925840"/>
              <a:gd name="connsiteY7" fmla="*/ 1538912 h 1846702"/>
              <a:gd name="connsiteX8" fmla="*/ 0 w 3925840"/>
              <a:gd name="connsiteY8" fmla="*/ 307790 h 184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5840" h="1846702">
                <a:moveTo>
                  <a:pt x="0" y="307790"/>
                </a:moveTo>
                <a:cubicBezTo>
                  <a:pt x="0" y="137802"/>
                  <a:pt x="137802" y="0"/>
                  <a:pt x="307790" y="0"/>
                </a:cubicBezTo>
                <a:lnTo>
                  <a:pt x="3618050" y="0"/>
                </a:lnTo>
                <a:cubicBezTo>
                  <a:pt x="3788038" y="0"/>
                  <a:pt x="3925840" y="137802"/>
                  <a:pt x="3925840" y="307790"/>
                </a:cubicBezTo>
                <a:lnTo>
                  <a:pt x="3925840" y="1538912"/>
                </a:lnTo>
                <a:cubicBezTo>
                  <a:pt x="3925840" y="1708900"/>
                  <a:pt x="3788038" y="1846702"/>
                  <a:pt x="3618050" y="1846702"/>
                </a:cubicBezTo>
                <a:lnTo>
                  <a:pt x="307790" y="1846702"/>
                </a:lnTo>
                <a:cubicBezTo>
                  <a:pt x="137802" y="1846702"/>
                  <a:pt x="0" y="1708900"/>
                  <a:pt x="0" y="1538912"/>
                </a:cubicBezTo>
                <a:lnTo>
                  <a:pt x="0" y="307790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828730" tIns="166349" rIns="166349" bIns="166349" numCol="1" spcCol="1270" anchor="ctr" anchorCtr="0">
            <a:noAutofit/>
          </a:bodyPr>
          <a:lstStyle/>
          <a:p>
            <a:pPr marL="0" lvl="0" indent="0" algn="just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s-CO" sz="2000" b="1" i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Si la fototerapia no es exitosa o no es asequible</a:t>
            </a:r>
            <a:r>
              <a:rPr lang="es-CO" sz="20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lvl="0" indent="0" algn="just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s-CO" sz="20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 la terapia sistémica inmunomoduladora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A8ABB7AE-5652-4110-94F7-C47004BB87F7}"/>
              </a:ext>
            </a:extLst>
          </p:cNvPr>
          <p:cNvGrpSpPr/>
          <p:nvPr/>
        </p:nvGrpSpPr>
        <p:grpSpPr>
          <a:xfrm>
            <a:off x="206412" y="140326"/>
            <a:ext cx="2735571" cy="723789"/>
            <a:chOff x="297590" y="0"/>
            <a:chExt cx="4930765" cy="687718"/>
          </a:xfrm>
          <a:solidFill>
            <a:srgbClr val="FA877E"/>
          </a:solidFill>
          <a:scene3d>
            <a:camera prst="orthographicFront"/>
            <a:lightRig rig="chilly" dir="t"/>
          </a:scene3d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B9CCC166-796C-4589-B39C-584ADAD376F0}"/>
                </a:ext>
              </a:extLst>
            </p:cNvPr>
            <p:cNvSpPr/>
            <p:nvPr/>
          </p:nvSpPr>
          <p:spPr>
            <a:xfrm>
              <a:off x="297590" y="0"/>
              <a:ext cx="4930765" cy="687718"/>
            </a:xfrm>
            <a:prstGeom prst="rect">
              <a:avLst/>
            </a:prstGeom>
            <a:grpFill/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802574E2-0022-476C-8E7F-17F568B5CD99}"/>
                </a:ext>
              </a:extLst>
            </p:cNvPr>
            <p:cNvSpPr txBox="1"/>
            <p:nvPr/>
          </p:nvSpPr>
          <p:spPr>
            <a:xfrm>
              <a:off x="297590" y="0"/>
              <a:ext cx="4823791" cy="68771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marL="0" lvl="0" indent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200" b="1" dirty="0">
                  <a:latin typeface="Calibri" panose="020F0502020204030204" pitchFamily="34" charset="0"/>
                  <a:cs typeface="Calibri" panose="020F0502020204030204" pitchFamily="34" charset="0"/>
                </a:rPr>
                <a:t>Algoritmo para inicio de manejo sistémico </a:t>
              </a:r>
              <a:endParaRPr lang="es-CO" sz="2200" b="1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9A30FAB-CC14-488C-A898-804DA40C6B10}"/>
              </a:ext>
            </a:extLst>
          </p:cNvPr>
          <p:cNvSpPr txBox="1"/>
          <p:nvPr/>
        </p:nvSpPr>
        <p:spPr>
          <a:xfrm>
            <a:off x="334178" y="1155660"/>
            <a:ext cx="2420689" cy="482526"/>
          </a:xfrm>
          <a:prstGeom prst="rect">
            <a:avLst/>
          </a:prstGeom>
          <a:solidFill>
            <a:srgbClr val="FEE8E6"/>
          </a:solidFill>
          <a:scene3d>
            <a:camera prst="orthographicFront"/>
            <a:lightRig rig="chilly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8110" tIns="118110" rIns="118110" bIns="118110" numCol="1" spcCol="1270" anchor="ctr" anchorCtr="0">
            <a:noAutofit/>
          </a:bodyPr>
          <a:lstStyle/>
          <a:p>
            <a:pPr marL="0" lvl="0" indent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O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Dermatitis Atópica (DA)</a:t>
            </a:r>
            <a:endParaRPr lang="es-CO" i="1" kern="1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Flecha: hacia abajo 15">
            <a:extLst>
              <a:ext uri="{FF2B5EF4-FFF2-40B4-BE49-F238E27FC236}">
                <a16:creationId xmlns:a16="http://schemas.microsoft.com/office/drawing/2014/main" id="{8E7AF147-32E5-4CAA-822F-EA3FFE03672A}"/>
              </a:ext>
            </a:extLst>
          </p:cNvPr>
          <p:cNvSpPr/>
          <p:nvPr/>
        </p:nvSpPr>
        <p:spPr>
          <a:xfrm>
            <a:off x="1444488" y="861389"/>
            <a:ext cx="185530" cy="241263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C8838F4F-730F-40A7-BFAD-872DA6743E4F}"/>
              </a:ext>
            </a:extLst>
          </p:cNvPr>
          <p:cNvSpPr/>
          <p:nvPr/>
        </p:nvSpPr>
        <p:spPr>
          <a:xfrm>
            <a:off x="2494177" y="1851945"/>
            <a:ext cx="1617839" cy="1617732"/>
          </a:xfrm>
          <a:prstGeom prst="ellipse">
            <a:avLst/>
          </a:prstGeom>
          <a:blipFill rotWithShape="1">
            <a:blip r:embed="rId3"/>
            <a:srcRect/>
            <a:stretch>
              <a:fillRect t="-12000" b="-12000"/>
            </a:stretch>
          </a:blipFill>
          <a:scene3d>
            <a:camera prst="orthographicFront"/>
            <a:lightRig rig="chilly" dir="t"/>
          </a:scene3d>
          <a:sp3d z="12700" extrusionH="12700" prstMaterial="translucentPowder">
            <a:bevelT w="25400" h="6350" prst="softRound"/>
            <a:bevelB w="0" h="0" prst="convex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alpha val="90000"/>
              <a:hueOff val="-51269"/>
              <a:satOff val="-3109"/>
              <a:lumOff val="10921"/>
              <a:alphaOff val="-4000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983114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1157DF72-823C-458D-9E8A-0E97C153EB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3000"/>
          </a:blip>
          <a:srcRect t="-2030"/>
          <a:stretch/>
        </p:blipFill>
        <p:spPr>
          <a:xfrm rot="4188510">
            <a:off x="5782442" y="3420125"/>
            <a:ext cx="1871941" cy="1747296"/>
          </a:xfrm>
          <a:prstGeom prst="rect">
            <a:avLst/>
          </a:prstGeom>
        </p:spPr>
      </p:pic>
      <p:grpSp>
        <p:nvGrpSpPr>
          <p:cNvPr id="12" name="Grupo 11">
            <a:extLst>
              <a:ext uri="{FF2B5EF4-FFF2-40B4-BE49-F238E27FC236}">
                <a16:creationId xmlns:a16="http://schemas.microsoft.com/office/drawing/2014/main" id="{9A9823AC-8201-4F64-B182-E92505B358D0}"/>
              </a:ext>
            </a:extLst>
          </p:cNvPr>
          <p:cNvGrpSpPr/>
          <p:nvPr/>
        </p:nvGrpSpPr>
        <p:grpSpPr>
          <a:xfrm>
            <a:off x="1740854" y="1755415"/>
            <a:ext cx="5662292" cy="1928690"/>
            <a:chOff x="2743201" y="1634639"/>
            <a:chExt cx="6414653" cy="2064525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656ABF46-34ED-4463-8E54-09EC9676AE7D}"/>
                </a:ext>
              </a:extLst>
            </p:cNvPr>
            <p:cNvSpPr/>
            <p:nvPr/>
          </p:nvSpPr>
          <p:spPr>
            <a:xfrm>
              <a:off x="2743201" y="1634639"/>
              <a:ext cx="6387919" cy="1680209"/>
            </a:xfrm>
            <a:prstGeom prst="rect">
              <a:avLst/>
            </a:prstGeom>
            <a:solidFill>
              <a:srgbClr val="F0BED0"/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419" sz="9600" dirty="0">
                  <a:ln w="0"/>
                  <a:solidFill>
                    <a:srgbClr val="002060"/>
                  </a:solidFill>
                  <a:effectLst>
                    <a:reflection blurRad="6350" stA="53000" endA="300" endPos="35500" dir="5400000" sy="-90000" algn="bl" rotWithShape="0"/>
                  </a:effectLst>
                </a:rPr>
                <a:t>Gracias</a:t>
              </a:r>
              <a:endParaRPr lang="es-ES" sz="9600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  <p:sp>
          <p:nvSpPr>
            <p:cNvPr id="15" name="Forma libre 4">
              <a:extLst>
                <a:ext uri="{FF2B5EF4-FFF2-40B4-BE49-F238E27FC236}">
                  <a16:creationId xmlns:a16="http://schemas.microsoft.com/office/drawing/2014/main" id="{36586275-4275-4B47-8784-280E54FE4149}"/>
                </a:ext>
              </a:extLst>
            </p:cNvPr>
            <p:cNvSpPr/>
            <p:nvPr/>
          </p:nvSpPr>
          <p:spPr>
            <a:xfrm>
              <a:off x="4887884" y="3481450"/>
              <a:ext cx="4117571" cy="217714"/>
            </a:xfrm>
            <a:custGeom>
              <a:avLst/>
              <a:gdLst>
                <a:gd name="connsiteX0" fmla="*/ 0 w 5175488"/>
                <a:gd name="connsiteY0" fmla="*/ 13062 h 315666"/>
                <a:gd name="connsiteX1" fmla="*/ 5172891 w 5175488"/>
                <a:gd name="connsiteY1" fmla="*/ 0 h 315666"/>
                <a:gd name="connsiteX2" fmla="*/ 757646 w 5175488"/>
                <a:gd name="connsiteY2" fmla="*/ 300445 h 315666"/>
                <a:gd name="connsiteX3" fmla="*/ 5042263 w 5175488"/>
                <a:gd name="connsiteY3" fmla="*/ 274320 h 315666"/>
                <a:gd name="connsiteX4" fmla="*/ 5042263 w 5175488"/>
                <a:gd name="connsiteY4" fmla="*/ 274320 h 31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5488" h="315666">
                  <a:moveTo>
                    <a:pt x="0" y="13062"/>
                  </a:moveTo>
                  <a:lnTo>
                    <a:pt x="5172891" y="0"/>
                  </a:lnTo>
                  <a:cubicBezTo>
                    <a:pt x="5299165" y="47897"/>
                    <a:pt x="779417" y="254725"/>
                    <a:pt x="757646" y="300445"/>
                  </a:cubicBezTo>
                  <a:cubicBezTo>
                    <a:pt x="735875" y="346165"/>
                    <a:pt x="5042263" y="274320"/>
                    <a:pt x="5042263" y="274320"/>
                  </a:cubicBezTo>
                  <a:lnTo>
                    <a:pt x="5042263" y="27432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Forma libre 1">
              <a:extLst>
                <a:ext uri="{FF2B5EF4-FFF2-40B4-BE49-F238E27FC236}">
                  <a16:creationId xmlns:a16="http://schemas.microsoft.com/office/drawing/2014/main" id="{A1DD8235-D2A9-4C66-906B-2583E89F1016}"/>
                </a:ext>
              </a:extLst>
            </p:cNvPr>
            <p:cNvSpPr/>
            <p:nvPr/>
          </p:nvSpPr>
          <p:spPr>
            <a:xfrm>
              <a:off x="3020291" y="3205864"/>
              <a:ext cx="6137563" cy="271628"/>
            </a:xfrm>
            <a:custGeom>
              <a:avLst/>
              <a:gdLst>
                <a:gd name="connsiteX0" fmla="*/ 0 w 5306096"/>
                <a:gd name="connsiteY0" fmla="*/ 0 h 386367"/>
                <a:gd name="connsiteX1" fmla="*/ 5306096 w 5306096"/>
                <a:gd name="connsiteY1" fmla="*/ 25758 h 386367"/>
                <a:gd name="connsiteX2" fmla="*/ 12879 w 5306096"/>
                <a:gd name="connsiteY2" fmla="*/ 206062 h 386367"/>
                <a:gd name="connsiteX3" fmla="*/ 4868214 w 5306096"/>
                <a:gd name="connsiteY3" fmla="*/ 360609 h 386367"/>
                <a:gd name="connsiteX4" fmla="*/ 4868214 w 5306096"/>
                <a:gd name="connsiteY4" fmla="*/ 360609 h 386367"/>
                <a:gd name="connsiteX5" fmla="*/ 5203065 w 5306096"/>
                <a:gd name="connsiteY5" fmla="*/ 386367 h 38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06096" h="386367">
                  <a:moveTo>
                    <a:pt x="0" y="0"/>
                  </a:moveTo>
                  <a:lnTo>
                    <a:pt x="5306096" y="25758"/>
                  </a:lnTo>
                  <a:cubicBezTo>
                    <a:pt x="5308242" y="60102"/>
                    <a:pt x="85859" y="150254"/>
                    <a:pt x="12879" y="206062"/>
                  </a:cubicBezTo>
                  <a:cubicBezTo>
                    <a:pt x="-60101" y="261871"/>
                    <a:pt x="4868214" y="360609"/>
                    <a:pt x="4868214" y="360609"/>
                  </a:cubicBezTo>
                  <a:lnTo>
                    <a:pt x="4868214" y="360609"/>
                  </a:lnTo>
                  <a:lnTo>
                    <a:pt x="5203065" y="386367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B0EFEC6-E532-4193-93BE-1B2FD174A12A}"/>
              </a:ext>
            </a:extLst>
          </p:cNvPr>
          <p:cNvSpPr txBox="1"/>
          <p:nvPr/>
        </p:nvSpPr>
        <p:spPr>
          <a:xfrm>
            <a:off x="539454" y="5087152"/>
            <a:ext cx="8309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Referencias</a:t>
            </a:r>
          </a:p>
          <a:p>
            <a:pPr marL="228600" indent="-228600" algn="just">
              <a:buAutoNum type="arabicPeriod"/>
            </a:pP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Simpson EL, </a:t>
            </a:r>
            <a:r>
              <a:rPr lang="es-419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Bruin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-Weller M, </a:t>
            </a:r>
            <a:r>
              <a:rPr lang="es-419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Flohr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C, et al.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does atopic dermatitis warrant systemic therapy? Recommendations from an expert panel of the International Eczema Council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s-419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 Am Acad Dermatol.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2017; doi: 10.1016/j.jaad.2017.06.042</a:t>
            </a:r>
          </a:p>
          <a:p>
            <a:pPr marL="228600" indent="-228600" algn="just">
              <a:buFontTx/>
              <a:buAutoNum type="arabicPeriod"/>
            </a:pPr>
            <a:r>
              <a:rPr lang="es-CO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Sidbury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R, Davis DM, Cohen DE. G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uidelines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care for the management of atopic dermatitis: section 3. Management and treatment with phototherapy and systemic agents. </a:t>
            </a:r>
            <a:r>
              <a:rPr lang="es-419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 Am Acad Dermatol.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2014; doi: 10.1016/j.jaad.2014.03.030</a:t>
            </a:r>
          </a:p>
          <a:p>
            <a:pPr marL="228600" indent="-228600" algn="just">
              <a:buAutoNum type="arabicPeriod"/>
            </a:pPr>
            <a:r>
              <a:rPr lang="es-419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Langan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SM, Irvine AD, </a:t>
            </a:r>
            <a:r>
              <a:rPr lang="es-419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Weidinger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S.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Atopic dermatitis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s-419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Lancet.</a:t>
            </a:r>
            <a:r>
              <a:rPr lang="es-419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2020; doi: 10.1016/S0140-6736(20)31286-1</a:t>
            </a:r>
          </a:p>
        </p:txBody>
      </p:sp>
    </p:spTree>
    <p:extLst>
      <p:ext uri="{BB962C8B-B14F-4D97-AF65-F5344CB8AC3E}">
        <p14:creationId xmlns:p14="http://schemas.microsoft.com/office/powerpoint/2010/main" val="717284357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Naranja amarill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ot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616</TotalTime>
  <Words>596</Words>
  <Application>Microsoft Office PowerPoint</Application>
  <PresentationFormat>Presentación en pantalla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Tw Cen MT</vt:lpstr>
      <vt:lpstr>Wingdings</vt:lpstr>
      <vt:lpstr>Gota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Pacha Perez</dc:creator>
  <cp:lastModifiedBy>Piedad Guavita</cp:lastModifiedBy>
  <cp:revision>98</cp:revision>
  <dcterms:created xsi:type="dcterms:W3CDTF">2020-11-10T15:35:38Z</dcterms:created>
  <dcterms:modified xsi:type="dcterms:W3CDTF">2021-02-22T21:24:14Z</dcterms:modified>
</cp:coreProperties>
</file>